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Rubik Semi-Bold Italics" charset="1" panose="00000000000000000000"/>
      <p:regular r:id="rId26"/>
    </p:embeddedFont>
    <p:embeddedFont>
      <p:font typeface="Rubik Italics" charset="1" panose="00000000000000000000"/>
      <p:regular r:id="rId27"/>
    </p:embeddedFont>
    <p:embeddedFont>
      <p:font typeface="Abril Fatface" charset="1" panose="02000503000000020003"/>
      <p:regular r:id="rId28"/>
    </p:embeddedFont>
    <p:embeddedFont>
      <p:font typeface="DejaVu Serif Bold" charset="1" panose="02060803050605020204"/>
      <p:regular r:id="rId29"/>
    </p:embeddedFont>
    <p:embeddedFont>
      <p:font typeface="Rubik Semi-Bold" charset="1" panose="00000000000000000000"/>
      <p:regular r:id="rId30"/>
    </p:embeddedFont>
    <p:embeddedFont>
      <p:font typeface="Rubik" charset="1" panose="00000000000000000000"/>
      <p:regular r:id="rId31"/>
    </p:embeddedFont>
    <p:embeddedFont>
      <p:font typeface="Rubik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 Id="rId4" Target="../media/VAGa-G2az0E.mp4" Type="http://schemas.openxmlformats.org/officeDocument/2006/relationships/video"/><Relationship Id="rId5" Target="../media/VAGa-G2az0E.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56839" y="-2361323"/>
            <a:ext cx="17545133" cy="17545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grpSp>
        <p:nvGrpSpPr>
          <p:cNvPr name="Group 5" id="5"/>
          <p:cNvGrpSpPr/>
          <p:nvPr/>
        </p:nvGrpSpPr>
        <p:grpSpPr>
          <a:xfrm rot="0">
            <a:off x="12581976" y="-5958720"/>
            <a:ext cx="10287000" cy="102870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7" id="7"/>
            <p:cNvSpPr txBox="true"/>
            <p:nvPr/>
          </p:nvSpPr>
          <p:spPr>
            <a:xfrm>
              <a:off x="76200" y="66675"/>
              <a:ext cx="660400" cy="669925"/>
            </a:xfrm>
            <a:prstGeom prst="rect">
              <a:avLst/>
            </a:prstGeom>
          </p:spPr>
          <p:txBody>
            <a:bodyPr anchor="ctr" rtlCol="false" tIns="19392" lIns="19392" bIns="19392" rIns="19392"/>
            <a:lstStyle/>
            <a:p>
              <a:pPr algn="ctr">
                <a:lnSpc>
                  <a:spcPts val="1068"/>
                </a:lnSpc>
                <a:spcBef>
                  <a:spcPct val="0"/>
                </a:spcBef>
              </a:pPr>
            </a:p>
          </p:txBody>
        </p:sp>
      </p:grpSp>
      <p:grpSp>
        <p:nvGrpSpPr>
          <p:cNvPr name="Group 8" id="8"/>
          <p:cNvGrpSpPr/>
          <p:nvPr/>
        </p:nvGrpSpPr>
        <p:grpSpPr>
          <a:xfrm rot="0">
            <a:off x="1028700" y="6612529"/>
            <a:ext cx="882217" cy="88221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DF"/>
            </a:solidFill>
          </p:spPr>
        </p:sp>
        <p:sp>
          <p:nvSpPr>
            <p:cNvPr name="TextBox 10" id="10"/>
            <p:cNvSpPr txBox="true"/>
            <p:nvPr/>
          </p:nvSpPr>
          <p:spPr>
            <a:xfrm>
              <a:off x="190500" y="190500"/>
              <a:ext cx="431800" cy="431800"/>
            </a:xfrm>
            <a:prstGeom prst="rect">
              <a:avLst/>
            </a:prstGeom>
          </p:spPr>
          <p:txBody>
            <a:bodyPr anchor="ctr" rtlCol="false" tIns="50800" lIns="50800" bIns="50800" rIns="50800"/>
            <a:lstStyle/>
            <a:p>
              <a:pPr algn="ctr">
                <a:lnSpc>
                  <a:spcPts val="1689"/>
                </a:lnSpc>
              </a:pPr>
            </a:p>
          </p:txBody>
        </p:sp>
      </p:grpSp>
      <p:grpSp>
        <p:nvGrpSpPr>
          <p:cNvPr name="Group 11" id="11"/>
          <p:cNvGrpSpPr/>
          <p:nvPr/>
        </p:nvGrpSpPr>
        <p:grpSpPr>
          <a:xfrm rot="0">
            <a:off x="1722320" y="6411243"/>
            <a:ext cx="402571" cy="4025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DF"/>
            </a:solidFill>
          </p:spPr>
        </p:sp>
        <p:sp>
          <p:nvSpPr>
            <p:cNvPr name="TextBox 13" id="13"/>
            <p:cNvSpPr txBox="true"/>
            <p:nvPr/>
          </p:nvSpPr>
          <p:spPr>
            <a:xfrm>
              <a:off x="190500" y="190500"/>
              <a:ext cx="431800" cy="431800"/>
            </a:xfrm>
            <a:prstGeom prst="rect">
              <a:avLst/>
            </a:prstGeom>
          </p:spPr>
          <p:txBody>
            <a:bodyPr anchor="ctr" rtlCol="false" tIns="50800" lIns="50800" bIns="50800" rIns="50800"/>
            <a:lstStyle/>
            <a:p>
              <a:pPr algn="ctr">
                <a:lnSpc>
                  <a:spcPts val="1689"/>
                </a:lnSpc>
              </a:pPr>
            </a:p>
          </p:txBody>
        </p:sp>
      </p:grpSp>
      <p:sp>
        <p:nvSpPr>
          <p:cNvPr name="Freeform 14" id="14"/>
          <p:cNvSpPr/>
          <p:nvPr/>
        </p:nvSpPr>
        <p:spPr>
          <a:xfrm flipH="false" flipV="false" rot="0">
            <a:off x="15887124" y="7053637"/>
            <a:ext cx="2259969" cy="3017763"/>
          </a:xfrm>
          <a:custGeom>
            <a:avLst/>
            <a:gdLst/>
            <a:ahLst/>
            <a:cxnLst/>
            <a:rect r="r" b="b" t="t" l="l"/>
            <a:pathLst>
              <a:path h="3017763" w="2259969">
                <a:moveTo>
                  <a:pt x="0" y="0"/>
                </a:moveTo>
                <a:lnTo>
                  <a:pt x="2259969" y="0"/>
                </a:lnTo>
                <a:lnTo>
                  <a:pt x="2259969" y="3017763"/>
                </a:lnTo>
                <a:lnTo>
                  <a:pt x="0" y="3017763"/>
                </a:lnTo>
                <a:lnTo>
                  <a:pt x="0" y="0"/>
                </a:lnTo>
                <a:close/>
              </a:path>
            </a:pathLst>
          </a:custGeom>
          <a:blipFill>
            <a:blip r:embed="rId2"/>
            <a:stretch>
              <a:fillRect l="0" t="0" r="0" b="0"/>
            </a:stretch>
          </a:blipFill>
        </p:spPr>
      </p:sp>
      <p:sp>
        <p:nvSpPr>
          <p:cNvPr name="TextBox 15" id="15"/>
          <p:cNvSpPr txBox="true"/>
          <p:nvPr/>
        </p:nvSpPr>
        <p:spPr>
          <a:xfrm rot="0">
            <a:off x="1028700" y="2861430"/>
            <a:ext cx="8757438" cy="1619250"/>
          </a:xfrm>
          <a:prstGeom prst="rect">
            <a:avLst/>
          </a:prstGeom>
        </p:spPr>
        <p:txBody>
          <a:bodyPr anchor="t" rtlCol="false" tIns="0" lIns="0" bIns="0" rIns="0">
            <a:spAutoFit/>
          </a:bodyPr>
          <a:lstStyle/>
          <a:p>
            <a:pPr algn="l">
              <a:lnSpc>
                <a:spcPts val="12000"/>
              </a:lnSpc>
            </a:pPr>
            <a:r>
              <a:rPr lang="en-US" b="true" sz="12000" i="true">
                <a:solidFill>
                  <a:srgbClr val="F8F6DF"/>
                </a:solidFill>
                <a:latin typeface="Rubik Semi-Bold Italics"/>
                <a:ea typeface="Rubik Semi-Bold Italics"/>
                <a:cs typeface="Rubik Semi-Bold Italics"/>
                <a:sym typeface="Rubik Semi-Bold Italics"/>
              </a:rPr>
              <a:t>İris Tanıma</a:t>
            </a:r>
          </a:p>
        </p:txBody>
      </p:sp>
      <p:sp>
        <p:nvSpPr>
          <p:cNvPr name="TextBox 16" id="16"/>
          <p:cNvSpPr txBox="true"/>
          <p:nvPr/>
        </p:nvSpPr>
        <p:spPr>
          <a:xfrm rot="0">
            <a:off x="1722320" y="7259939"/>
            <a:ext cx="7125818" cy="897890"/>
          </a:xfrm>
          <a:prstGeom prst="rect">
            <a:avLst/>
          </a:prstGeom>
        </p:spPr>
        <p:txBody>
          <a:bodyPr anchor="t" rtlCol="false" tIns="0" lIns="0" bIns="0" rIns="0">
            <a:spAutoFit/>
          </a:bodyPr>
          <a:lstStyle/>
          <a:p>
            <a:pPr algn="l">
              <a:lnSpc>
                <a:spcPts val="3520"/>
              </a:lnSpc>
            </a:pPr>
            <a:r>
              <a:rPr lang="en-US" sz="3200" i="true">
                <a:solidFill>
                  <a:srgbClr val="F8F6DF"/>
                </a:solidFill>
                <a:latin typeface="Rubik Italics"/>
                <a:ea typeface="Rubik Italics"/>
                <a:cs typeface="Rubik Italics"/>
                <a:sym typeface="Rubik Italics"/>
              </a:rPr>
              <a:t>Eren Kurtulan</a:t>
            </a:r>
          </a:p>
          <a:p>
            <a:pPr algn="l">
              <a:lnSpc>
                <a:spcPts val="3520"/>
              </a:lnSpc>
            </a:pPr>
            <a:r>
              <a:rPr lang="en-US" sz="3200" i="true">
                <a:solidFill>
                  <a:srgbClr val="F8F6DF"/>
                </a:solidFill>
                <a:latin typeface="Rubik Italics"/>
                <a:ea typeface="Rubik Italics"/>
                <a:cs typeface="Rubik Italics"/>
                <a:sym typeface="Rubik Italics"/>
              </a:rPr>
              <a:t>Osman Emir Hamamcı</a:t>
            </a:r>
          </a:p>
        </p:txBody>
      </p:sp>
      <p:sp>
        <p:nvSpPr>
          <p:cNvPr name="TextBox 17" id="17"/>
          <p:cNvSpPr txBox="true"/>
          <p:nvPr/>
        </p:nvSpPr>
        <p:spPr>
          <a:xfrm rot="0">
            <a:off x="15887124" y="86143"/>
            <a:ext cx="2220516" cy="589915"/>
          </a:xfrm>
          <a:prstGeom prst="rect">
            <a:avLst/>
          </a:prstGeom>
        </p:spPr>
        <p:txBody>
          <a:bodyPr anchor="t" rtlCol="false" tIns="0" lIns="0" bIns="0" rIns="0">
            <a:spAutoFit/>
          </a:bodyPr>
          <a:lstStyle/>
          <a:p>
            <a:pPr algn="ctr">
              <a:lnSpc>
                <a:spcPts val="4759"/>
              </a:lnSpc>
            </a:pPr>
            <a:r>
              <a:rPr lang="en-US" sz="3399">
                <a:solidFill>
                  <a:srgbClr val="F8F6DF"/>
                </a:solidFill>
                <a:latin typeface="Abril Fatface"/>
                <a:ea typeface="Abril Fatface"/>
                <a:cs typeface="Abril Fatface"/>
                <a:sym typeface="Abril Fatface"/>
              </a:rPr>
              <a:t>02.01.2025</a:t>
            </a:r>
          </a:p>
        </p:txBody>
      </p:sp>
      <p:sp>
        <p:nvSpPr>
          <p:cNvPr name="TextBox 18" id="18"/>
          <p:cNvSpPr txBox="true"/>
          <p:nvPr/>
        </p:nvSpPr>
        <p:spPr>
          <a:xfrm rot="0">
            <a:off x="1028700" y="4252080"/>
            <a:ext cx="5689301" cy="666763"/>
          </a:xfrm>
          <a:prstGeom prst="rect">
            <a:avLst/>
          </a:prstGeom>
        </p:spPr>
        <p:txBody>
          <a:bodyPr anchor="t" rtlCol="false" tIns="0" lIns="0" bIns="0" rIns="0">
            <a:spAutoFit/>
          </a:bodyPr>
          <a:lstStyle/>
          <a:p>
            <a:pPr algn="ctr">
              <a:lnSpc>
                <a:spcPts val="5377"/>
              </a:lnSpc>
            </a:pPr>
            <a:r>
              <a:rPr lang="en-US" sz="3841" b="true">
                <a:solidFill>
                  <a:srgbClr val="F8F6DF"/>
                </a:solidFill>
                <a:latin typeface="DejaVu Serif Bold"/>
                <a:ea typeface="DejaVu Serif Bold"/>
                <a:cs typeface="DejaVu Serif Bold"/>
                <a:sym typeface="DejaVu Serif Bold"/>
              </a:rPr>
              <a:t>Sayısal İşaret İşleme</a:t>
            </a:r>
          </a:p>
        </p:txBody>
      </p:sp>
      <p:grpSp>
        <p:nvGrpSpPr>
          <p:cNvPr name="Group 19" id="19"/>
          <p:cNvGrpSpPr/>
          <p:nvPr/>
        </p:nvGrpSpPr>
        <p:grpSpPr>
          <a:xfrm rot="0">
            <a:off x="12734376" y="-5806320"/>
            <a:ext cx="10287000" cy="1028700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21" id="21"/>
            <p:cNvSpPr txBox="true"/>
            <p:nvPr/>
          </p:nvSpPr>
          <p:spPr>
            <a:xfrm>
              <a:off x="76200" y="66675"/>
              <a:ext cx="660400" cy="669925"/>
            </a:xfrm>
            <a:prstGeom prst="rect">
              <a:avLst/>
            </a:prstGeom>
          </p:spPr>
          <p:txBody>
            <a:bodyPr anchor="ctr" rtlCol="false" tIns="19392" lIns="19392" bIns="19392" rIns="19392"/>
            <a:lstStyle/>
            <a:p>
              <a:pPr algn="ctr">
                <a:lnSpc>
                  <a:spcPts val="1068"/>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sp>
        <p:nvSpPr>
          <p:cNvPr name="Freeform 2" id="2"/>
          <p:cNvSpPr/>
          <p:nvPr/>
        </p:nvSpPr>
        <p:spPr>
          <a:xfrm flipH="false" flipV="false" rot="0">
            <a:off x="7795495" y="5143500"/>
            <a:ext cx="7194006" cy="4276787"/>
          </a:xfrm>
          <a:custGeom>
            <a:avLst/>
            <a:gdLst/>
            <a:ahLst/>
            <a:cxnLst/>
            <a:rect r="r" b="b" t="t" l="l"/>
            <a:pathLst>
              <a:path h="4276787" w="7194006">
                <a:moveTo>
                  <a:pt x="0" y="0"/>
                </a:moveTo>
                <a:lnTo>
                  <a:pt x="7194006" y="0"/>
                </a:lnTo>
                <a:lnTo>
                  <a:pt x="7194006" y="4276787"/>
                </a:lnTo>
                <a:lnTo>
                  <a:pt x="0" y="4276787"/>
                </a:lnTo>
                <a:lnTo>
                  <a:pt x="0" y="0"/>
                </a:lnTo>
                <a:close/>
              </a:path>
            </a:pathLst>
          </a:custGeom>
          <a:blipFill>
            <a:blip r:embed="rId2"/>
            <a:stretch>
              <a:fillRect l="0" t="0" r="0" b="0"/>
            </a:stretch>
          </a:blipFill>
        </p:spPr>
      </p:sp>
      <p:sp>
        <p:nvSpPr>
          <p:cNvPr name="TextBox 3" id="3"/>
          <p:cNvSpPr txBox="true"/>
          <p:nvPr/>
        </p:nvSpPr>
        <p:spPr>
          <a:xfrm rot="0">
            <a:off x="882884" y="434939"/>
            <a:ext cx="5508376"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Görüntü Ön İşleme</a:t>
            </a:r>
          </a:p>
        </p:txBody>
      </p:sp>
      <p:sp>
        <p:nvSpPr>
          <p:cNvPr name="TextBox 4" id="4"/>
          <p:cNvSpPr txBox="true"/>
          <p:nvPr/>
        </p:nvSpPr>
        <p:spPr>
          <a:xfrm rot="0">
            <a:off x="327224" y="1916138"/>
            <a:ext cx="15721200" cy="2197398"/>
          </a:xfrm>
          <a:prstGeom prst="rect">
            <a:avLst/>
          </a:prstGeom>
        </p:spPr>
        <p:txBody>
          <a:bodyPr anchor="t" rtlCol="false" tIns="0" lIns="0" bIns="0" rIns="0">
            <a:spAutoFit/>
          </a:bodyPr>
          <a:lstStyle/>
          <a:p>
            <a:pPr algn="l" marL="672154" indent="-336077" lvl="1">
              <a:lnSpc>
                <a:spcPts val="4358"/>
              </a:lnSpc>
              <a:buFont typeface="Arial"/>
              <a:buChar char="•"/>
            </a:pPr>
            <a:r>
              <a:rPr lang="en-US" sz="3113">
                <a:solidFill>
                  <a:srgbClr val="000000"/>
                </a:solidFill>
                <a:latin typeface="Rubik"/>
                <a:ea typeface="Rubik"/>
                <a:cs typeface="Rubik"/>
                <a:sym typeface="Rubik"/>
              </a:rPr>
              <a:t>Eğitim için ayrılmış verileri ilk önce işleme adımları öncesi garantiye almak adına griye çevirdik</a:t>
            </a:r>
          </a:p>
          <a:p>
            <a:pPr algn="l" marL="672154" indent="-336077" lvl="1">
              <a:lnSpc>
                <a:spcPts val="4358"/>
              </a:lnSpc>
              <a:buFont typeface="Arial"/>
              <a:buChar char="•"/>
            </a:pPr>
            <a:r>
              <a:rPr lang="en-US" sz="3113">
                <a:solidFill>
                  <a:srgbClr val="000000"/>
                </a:solidFill>
                <a:latin typeface="Rubik"/>
                <a:ea typeface="Rubik"/>
                <a:cs typeface="Rubik"/>
                <a:sym typeface="Rubik"/>
              </a:rPr>
              <a:t>Sonrasında önce medyan filtre uyguladık istenilen performansı elde edemedik ve onun yerine gauss filtresi uyguladık</a:t>
            </a:r>
          </a:p>
        </p:txBody>
      </p:sp>
      <p:grpSp>
        <p:nvGrpSpPr>
          <p:cNvPr name="Group 5" id="5"/>
          <p:cNvGrpSpPr/>
          <p:nvPr/>
        </p:nvGrpSpPr>
        <p:grpSpPr>
          <a:xfrm rot="0">
            <a:off x="-8823536" y="5920658"/>
            <a:ext cx="14693215" cy="146932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7" id="7"/>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sp>
        <p:nvSpPr>
          <p:cNvPr name="Freeform 2" id="2"/>
          <p:cNvSpPr/>
          <p:nvPr/>
        </p:nvSpPr>
        <p:spPr>
          <a:xfrm flipH="false" flipV="false" rot="0">
            <a:off x="-122709" y="4544967"/>
            <a:ext cx="11722523" cy="3274478"/>
          </a:xfrm>
          <a:custGeom>
            <a:avLst/>
            <a:gdLst/>
            <a:ahLst/>
            <a:cxnLst/>
            <a:rect r="r" b="b" t="t" l="l"/>
            <a:pathLst>
              <a:path h="3274478" w="11722523">
                <a:moveTo>
                  <a:pt x="0" y="0"/>
                </a:moveTo>
                <a:lnTo>
                  <a:pt x="11722523" y="0"/>
                </a:lnTo>
                <a:lnTo>
                  <a:pt x="11722523" y="3274477"/>
                </a:lnTo>
                <a:lnTo>
                  <a:pt x="0" y="3274477"/>
                </a:lnTo>
                <a:lnTo>
                  <a:pt x="0" y="0"/>
                </a:lnTo>
                <a:close/>
              </a:path>
            </a:pathLst>
          </a:custGeom>
          <a:blipFill>
            <a:blip r:embed="rId2"/>
            <a:stretch>
              <a:fillRect l="-330" t="0" r="-330" b="0"/>
            </a:stretch>
          </a:blipFill>
        </p:spPr>
      </p:sp>
      <p:sp>
        <p:nvSpPr>
          <p:cNvPr name="Freeform 3" id="3"/>
          <p:cNvSpPr/>
          <p:nvPr/>
        </p:nvSpPr>
        <p:spPr>
          <a:xfrm flipH="false" flipV="false" rot="0">
            <a:off x="11722523" y="4544967"/>
            <a:ext cx="7198613" cy="4494565"/>
          </a:xfrm>
          <a:custGeom>
            <a:avLst/>
            <a:gdLst/>
            <a:ahLst/>
            <a:cxnLst/>
            <a:rect r="r" b="b" t="t" l="l"/>
            <a:pathLst>
              <a:path h="4494565" w="7198613">
                <a:moveTo>
                  <a:pt x="0" y="0"/>
                </a:moveTo>
                <a:lnTo>
                  <a:pt x="7198613" y="0"/>
                </a:lnTo>
                <a:lnTo>
                  <a:pt x="7198613" y="4494565"/>
                </a:lnTo>
                <a:lnTo>
                  <a:pt x="0" y="4494565"/>
                </a:lnTo>
                <a:lnTo>
                  <a:pt x="0" y="0"/>
                </a:lnTo>
                <a:close/>
              </a:path>
            </a:pathLst>
          </a:custGeom>
          <a:blipFill>
            <a:blip r:embed="rId3"/>
            <a:stretch>
              <a:fillRect l="0" t="0" r="0" b="0"/>
            </a:stretch>
          </a:blipFill>
        </p:spPr>
      </p:sp>
      <p:sp>
        <p:nvSpPr>
          <p:cNvPr name="TextBox 4" id="4"/>
          <p:cNvSpPr txBox="true"/>
          <p:nvPr/>
        </p:nvSpPr>
        <p:spPr>
          <a:xfrm rot="0">
            <a:off x="1028700" y="569357"/>
            <a:ext cx="3757584"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Kenar Bulma</a:t>
            </a:r>
          </a:p>
        </p:txBody>
      </p:sp>
      <p:sp>
        <p:nvSpPr>
          <p:cNvPr name="TextBox 5" id="5"/>
          <p:cNvSpPr txBox="true"/>
          <p:nvPr/>
        </p:nvSpPr>
        <p:spPr>
          <a:xfrm rot="0">
            <a:off x="638941" y="1823405"/>
            <a:ext cx="17010118" cy="1963258"/>
          </a:xfrm>
          <a:prstGeom prst="rect">
            <a:avLst/>
          </a:prstGeom>
        </p:spPr>
        <p:txBody>
          <a:bodyPr anchor="t" rtlCol="false" tIns="0" lIns="0" bIns="0" rIns="0">
            <a:spAutoFit/>
          </a:bodyPr>
          <a:lstStyle/>
          <a:p>
            <a:pPr algn="l">
              <a:lnSpc>
                <a:spcPts val="3899"/>
              </a:lnSpc>
            </a:pPr>
            <a:r>
              <a:rPr lang="en-US" sz="2785">
                <a:solidFill>
                  <a:srgbClr val="000000"/>
                </a:solidFill>
                <a:latin typeface="Rubik"/>
                <a:ea typeface="Rubik"/>
                <a:cs typeface="Rubik"/>
                <a:sym typeface="Rubik"/>
              </a:rPr>
              <a:t> Görüntülerde kenar bulmaya yönelik birden fazla kenar bulma yöntemleri vardır. Bunlar, Roberts Kenar Bulma, Sobel Operatörü, Prewitt ve son olarak bizim uyguladığımız Canny Kenar Bulma Metodu. Biz Canny algoritmasını tercih ettik çünkü kenar tespitinde daha gelişmiş bir yöntemdir ve özellikle hassasiyet, doğruluk ve gürültüye dayanıklılık gerektiren uygulamalarda tercih edilir.</a:t>
            </a:r>
          </a:p>
        </p:txBody>
      </p:sp>
      <p:grpSp>
        <p:nvGrpSpPr>
          <p:cNvPr name="Group 6" id="6"/>
          <p:cNvGrpSpPr/>
          <p:nvPr/>
        </p:nvGrpSpPr>
        <p:grpSpPr>
          <a:xfrm rot="0">
            <a:off x="-2167860" y="8581444"/>
            <a:ext cx="14693215" cy="146932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sp>
        <p:nvSpPr>
          <p:cNvPr name="Freeform 2" id="2"/>
          <p:cNvSpPr/>
          <p:nvPr/>
        </p:nvSpPr>
        <p:spPr>
          <a:xfrm flipH="false" flipV="false" rot="0">
            <a:off x="638941" y="4802262"/>
            <a:ext cx="7555053" cy="4721908"/>
          </a:xfrm>
          <a:custGeom>
            <a:avLst/>
            <a:gdLst/>
            <a:ahLst/>
            <a:cxnLst/>
            <a:rect r="r" b="b" t="t" l="l"/>
            <a:pathLst>
              <a:path h="4721908" w="7555053">
                <a:moveTo>
                  <a:pt x="0" y="0"/>
                </a:moveTo>
                <a:lnTo>
                  <a:pt x="7555052" y="0"/>
                </a:lnTo>
                <a:lnTo>
                  <a:pt x="7555052" y="4721908"/>
                </a:lnTo>
                <a:lnTo>
                  <a:pt x="0" y="4721908"/>
                </a:lnTo>
                <a:lnTo>
                  <a:pt x="0" y="0"/>
                </a:lnTo>
                <a:close/>
              </a:path>
            </a:pathLst>
          </a:custGeom>
          <a:blipFill>
            <a:blip r:embed="rId2"/>
            <a:stretch>
              <a:fillRect l="0" t="0" r="0" b="0"/>
            </a:stretch>
          </a:blipFill>
        </p:spPr>
      </p:sp>
      <p:sp>
        <p:nvSpPr>
          <p:cNvPr name="TextBox 3" id="3"/>
          <p:cNvSpPr txBox="true"/>
          <p:nvPr/>
        </p:nvSpPr>
        <p:spPr>
          <a:xfrm rot="0">
            <a:off x="552768" y="344390"/>
            <a:ext cx="5282090"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Hough Dönüşümü</a:t>
            </a:r>
          </a:p>
        </p:txBody>
      </p:sp>
      <p:sp>
        <p:nvSpPr>
          <p:cNvPr name="TextBox 4" id="4"/>
          <p:cNvSpPr txBox="true"/>
          <p:nvPr/>
        </p:nvSpPr>
        <p:spPr>
          <a:xfrm rot="0">
            <a:off x="638941" y="1823405"/>
            <a:ext cx="17010118" cy="2457471"/>
          </a:xfrm>
          <a:prstGeom prst="rect">
            <a:avLst/>
          </a:prstGeom>
        </p:spPr>
        <p:txBody>
          <a:bodyPr anchor="t" rtlCol="false" tIns="0" lIns="0" bIns="0" rIns="0">
            <a:spAutoFit/>
          </a:bodyPr>
          <a:lstStyle/>
          <a:p>
            <a:pPr algn="l">
              <a:lnSpc>
                <a:spcPts val="3899"/>
              </a:lnSpc>
            </a:pPr>
            <a:r>
              <a:rPr lang="en-US" sz="2785">
                <a:solidFill>
                  <a:srgbClr val="000000"/>
                </a:solidFill>
                <a:latin typeface="Rubik"/>
                <a:ea typeface="Rubik"/>
                <a:cs typeface="Rubik"/>
                <a:sym typeface="Rubik"/>
              </a:rPr>
              <a:t>Hough Dönüşümü, görüntülerde çizgi, daire gibi geometrik şekillerin tespiti için kullanılan etkili bir algoritmadır. Bu yöntem, kenar noktalarını birleştirerek geometrik şekilleri tanımlar ve parametre uzayında oylama yaparak şekilleri belirler. Öncelikle kenar tespiti yapılır, ardından her kenar noktası, şekli tanımlayan parametrelerle ifade edilir. Parametre uzayında yapılan yoğunluk analizleri ile geometrik şekiller tespit edilir. Dairesel ve çizgisel olarak ikiye ayrılır.</a:t>
            </a:r>
          </a:p>
        </p:txBody>
      </p:sp>
      <p:grpSp>
        <p:nvGrpSpPr>
          <p:cNvPr name="Group 5" id="5"/>
          <p:cNvGrpSpPr/>
          <p:nvPr/>
        </p:nvGrpSpPr>
        <p:grpSpPr>
          <a:xfrm rot="0">
            <a:off x="4614978" y="-12964649"/>
            <a:ext cx="14693215" cy="146932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7" id="7"/>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pic>
        <p:nvPicPr>
          <p:cNvPr name="Picture 8" id="8">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8857679" y="4556844"/>
            <a:ext cx="10164193" cy="6325483"/>
          </a:xfrm>
          <a:prstGeom prst="rect">
            <a:avLst/>
          </a:prstGeom>
        </p:spPr>
      </p:pic>
    </p:spTree>
  </p:cSld>
  <p:clrMapOvr>
    <a:masterClrMapping/>
  </p:clrMapOvr>
  <p:transition spd="fast">
    <p:push dir="l"/>
  </p:transition>
  <p:timing>
    <p:tnLst>
      <p:par>
        <p:cTn dur="indefinite" restart="never" nodeType="tmRoot">
          <p:childTnLst>
            <p:video>
              <p:cMediaNode vol="0">
                <p:cTn fill="hold" display="false">
                  <p:stCondLst>
                    <p:cond delay="indefinite"/>
                  </p:stCondLst>
                </p:cTn>
                <p:tgtEl>
                  <p:spTgt spid="8"/>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46647" y="4244022"/>
            <a:ext cx="8459953" cy="1798955"/>
          </a:xfrm>
          <a:custGeom>
            <a:avLst/>
            <a:gdLst/>
            <a:ahLst/>
            <a:cxnLst/>
            <a:rect r="r" b="b" t="t" l="l"/>
            <a:pathLst>
              <a:path h="1798955" w="8459953">
                <a:moveTo>
                  <a:pt x="0" y="0"/>
                </a:moveTo>
                <a:lnTo>
                  <a:pt x="8459953" y="0"/>
                </a:lnTo>
                <a:lnTo>
                  <a:pt x="8459953" y="1798956"/>
                </a:lnTo>
                <a:lnTo>
                  <a:pt x="0" y="1798956"/>
                </a:lnTo>
                <a:lnTo>
                  <a:pt x="0" y="0"/>
                </a:lnTo>
                <a:close/>
              </a:path>
            </a:pathLst>
          </a:custGeom>
          <a:blipFill>
            <a:blip r:embed="rId2"/>
            <a:stretch>
              <a:fillRect l="0" t="0" r="0" b="0"/>
            </a:stretch>
          </a:blipFill>
        </p:spPr>
      </p:sp>
      <p:sp>
        <p:nvSpPr>
          <p:cNvPr name="Freeform 3" id="3"/>
          <p:cNvSpPr/>
          <p:nvPr/>
        </p:nvSpPr>
        <p:spPr>
          <a:xfrm flipH="false" flipV="false" rot="0">
            <a:off x="3684472" y="6324506"/>
            <a:ext cx="9834237" cy="3601789"/>
          </a:xfrm>
          <a:custGeom>
            <a:avLst/>
            <a:gdLst/>
            <a:ahLst/>
            <a:cxnLst/>
            <a:rect r="r" b="b" t="t" l="l"/>
            <a:pathLst>
              <a:path h="3601789" w="9834237">
                <a:moveTo>
                  <a:pt x="0" y="0"/>
                </a:moveTo>
                <a:lnTo>
                  <a:pt x="9834237" y="0"/>
                </a:lnTo>
                <a:lnTo>
                  <a:pt x="9834237" y="3601789"/>
                </a:lnTo>
                <a:lnTo>
                  <a:pt x="0" y="3601789"/>
                </a:lnTo>
                <a:lnTo>
                  <a:pt x="0" y="0"/>
                </a:lnTo>
                <a:close/>
              </a:path>
            </a:pathLst>
          </a:custGeom>
          <a:blipFill>
            <a:blip r:embed="rId3"/>
            <a:stretch>
              <a:fillRect l="0" t="0" r="0" b="0"/>
            </a:stretch>
          </a:blipFill>
        </p:spPr>
      </p:sp>
      <p:sp>
        <p:nvSpPr>
          <p:cNvPr name="TextBox 4" id="4"/>
          <p:cNvSpPr txBox="true"/>
          <p:nvPr/>
        </p:nvSpPr>
        <p:spPr>
          <a:xfrm rot="0">
            <a:off x="402194" y="344390"/>
            <a:ext cx="5583239"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Daugmann Metodu</a:t>
            </a:r>
          </a:p>
        </p:txBody>
      </p:sp>
      <p:sp>
        <p:nvSpPr>
          <p:cNvPr name="TextBox 5" id="5"/>
          <p:cNvSpPr txBox="true"/>
          <p:nvPr/>
        </p:nvSpPr>
        <p:spPr>
          <a:xfrm rot="0">
            <a:off x="638941" y="1589036"/>
            <a:ext cx="17010118" cy="2457471"/>
          </a:xfrm>
          <a:prstGeom prst="rect">
            <a:avLst/>
          </a:prstGeom>
        </p:spPr>
        <p:txBody>
          <a:bodyPr anchor="t" rtlCol="false" tIns="0" lIns="0" bIns="0" rIns="0">
            <a:spAutoFit/>
          </a:bodyPr>
          <a:lstStyle/>
          <a:p>
            <a:pPr algn="l">
              <a:lnSpc>
                <a:spcPts val="3899"/>
              </a:lnSpc>
            </a:pPr>
            <a:r>
              <a:rPr lang="en-US" sz="2785">
                <a:solidFill>
                  <a:srgbClr val="000000"/>
                </a:solidFill>
                <a:latin typeface="Rubik"/>
                <a:ea typeface="Rubik"/>
                <a:cs typeface="Rubik"/>
                <a:sym typeface="Rubik"/>
              </a:rPr>
              <a:t>Diğer adıyla Daugman'ın Tümleşik-Türev Operatörleri, </a:t>
            </a:r>
            <a:r>
              <a:rPr lang="en-US" sz="2785">
                <a:solidFill>
                  <a:srgbClr val="000000"/>
                </a:solidFill>
                <a:latin typeface="Rubik"/>
                <a:ea typeface="Rubik"/>
                <a:cs typeface="Rubik"/>
                <a:sym typeface="Rubik"/>
              </a:rPr>
              <a:t>dairesel iris ve gözbebeği bölgeleri ile üst ve alt gözkapaklarının eğrilerini bulmak için aşağıdaki tümleşik-türev operatörünü kullanmaktadır.</a:t>
            </a:r>
          </a:p>
          <a:p>
            <a:pPr algn="l">
              <a:lnSpc>
                <a:spcPts val="3899"/>
              </a:lnSpc>
            </a:pPr>
            <a:r>
              <a:rPr lang="en-US" sz="2785">
                <a:solidFill>
                  <a:srgbClr val="000000"/>
                </a:solidFill>
                <a:latin typeface="Rubik"/>
                <a:ea typeface="Rubik"/>
                <a:cs typeface="Rubik"/>
                <a:sym typeface="Rubik"/>
              </a:rPr>
              <a:t>Tümleşik-türev operatör; I(x,y) göz imgesi, r aranan çap, G(r) Gauss düzgünleştirme</a:t>
            </a:r>
          </a:p>
          <a:p>
            <a:pPr algn="l">
              <a:lnSpc>
                <a:spcPts val="3899"/>
              </a:lnSpc>
            </a:pPr>
            <a:r>
              <a:rPr lang="en-US" sz="2785">
                <a:solidFill>
                  <a:srgbClr val="000000"/>
                </a:solidFill>
                <a:latin typeface="Rubik"/>
                <a:ea typeface="Rubik"/>
                <a:cs typeface="Rubik"/>
                <a:sym typeface="Rubik"/>
              </a:rPr>
              <a:t>işlevi ve s ise r, x0, y0 ile verilen dairenin çevresidir. Kısaca bu metodla bölgelerimizin konum ve yarıçap bilgilerini elde ediyoruz.</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p:cSld>
    <p:bg>
      <p:bgPr>
        <a:solidFill>
          <a:srgbClr val="F8F6DF"/>
        </a:solidFill>
      </p:bgPr>
    </p:bg>
    <p:spTree>
      <p:nvGrpSpPr>
        <p:cNvPr id="1" name=""/>
        <p:cNvGrpSpPr/>
        <p:nvPr/>
      </p:nvGrpSpPr>
      <p:grpSpPr>
        <a:xfrm>
          <a:off x="0" y="0"/>
          <a:ext cx="0" cy="0"/>
          <a:chOff x="0" y="0"/>
          <a:chExt cx="0" cy="0"/>
        </a:xfrm>
      </p:grpSpPr>
      <p:sp>
        <p:nvSpPr>
          <p:cNvPr name="TextBox 2" id="2"/>
          <p:cNvSpPr txBox="true"/>
          <p:nvPr/>
        </p:nvSpPr>
        <p:spPr>
          <a:xfrm rot="0">
            <a:off x="708366" y="344390"/>
            <a:ext cx="4970895"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Gabor Filtreleme</a:t>
            </a:r>
          </a:p>
        </p:txBody>
      </p:sp>
      <p:sp>
        <p:nvSpPr>
          <p:cNvPr name="TextBox 3" id="3"/>
          <p:cNvSpPr txBox="true"/>
          <p:nvPr/>
        </p:nvSpPr>
        <p:spPr>
          <a:xfrm rot="0">
            <a:off x="638941" y="1823405"/>
            <a:ext cx="17010118" cy="6411169"/>
          </a:xfrm>
          <a:prstGeom prst="rect">
            <a:avLst/>
          </a:prstGeom>
        </p:spPr>
        <p:txBody>
          <a:bodyPr anchor="t" rtlCol="false" tIns="0" lIns="0" bIns="0" rIns="0">
            <a:spAutoFit/>
          </a:bodyPr>
          <a:lstStyle/>
          <a:p>
            <a:pPr algn="l">
              <a:lnSpc>
                <a:spcPts val="3899"/>
              </a:lnSpc>
            </a:pPr>
            <a:r>
              <a:rPr lang="en-US" sz="2785">
                <a:solidFill>
                  <a:srgbClr val="000000"/>
                </a:solidFill>
                <a:latin typeface="Rubik"/>
                <a:ea typeface="Rubik"/>
                <a:cs typeface="Rubik"/>
                <a:sym typeface="Rubik"/>
              </a:rPr>
              <a:t>Gabor filtreleri, görüntü işlemede kenarları, dokuları ve belirli yönelimleri tespit etmek için kullanılan etkili bir araçtır. Matematiksel olarak bir sinüzoidal dalga ile bir Gauss fonksiyonunun çarpımından oluşur. Sinüzoidal dalga, belirli bir frekanstaki desenleri yakalarken, Gauss fonksiyonu uzamsal bölgeyi sınırlandırarak filtreyi lokal hale getirir.</a:t>
            </a:r>
          </a:p>
          <a:p>
            <a:pPr algn="l">
              <a:lnSpc>
                <a:spcPts val="3899"/>
              </a:lnSpc>
            </a:pPr>
          </a:p>
          <a:p>
            <a:pPr algn="l">
              <a:lnSpc>
                <a:spcPts val="3899"/>
              </a:lnSpc>
            </a:pPr>
            <a:r>
              <a:rPr lang="en-US" sz="2785">
                <a:solidFill>
                  <a:srgbClr val="000000"/>
                </a:solidFill>
                <a:latin typeface="Rubik"/>
                <a:ea typeface="Rubik"/>
                <a:cs typeface="Rubik"/>
                <a:sym typeface="Rubik"/>
              </a:rPr>
              <a:t>Gabor filtreleri iki temel parametreye sahiptir:</a:t>
            </a:r>
          </a:p>
          <a:p>
            <a:pPr algn="l">
              <a:lnSpc>
                <a:spcPts val="3899"/>
              </a:lnSpc>
            </a:pPr>
          </a:p>
          <a:p>
            <a:pPr algn="l">
              <a:lnSpc>
                <a:spcPts val="3899"/>
              </a:lnSpc>
            </a:pPr>
            <a:r>
              <a:rPr lang="en-US" sz="2785">
                <a:solidFill>
                  <a:srgbClr val="000000"/>
                </a:solidFill>
                <a:latin typeface="Rubik"/>
                <a:ea typeface="Rubik"/>
                <a:cs typeface="Rubik"/>
                <a:sym typeface="Rubik"/>
              </a:rPr>
              <a:t>Dalga Boyu: Görüntüdeki farklı boyut ve ölçeklerdeki desenleri tespit eder.</a:t>
            </a:r>
          </a:p>
          <a:p>
            <a:pPr algn="l">
              <a:lnSpc>
                <a:spcPts val="3899"/>
              </a:lnSpc>
            </a:pPr>
            <a:r>
              <a:rPr lang="en-US" sz="2785">
                <a:solidFill>
                  <a:srgbClr val="000000"/>
                </a:solidFill>
                <a:latin typeface="Rubik"/>
                <a:ea typeface="Rubik"/>
                <a:cs typeface="Rubik"/>
                <a:sym typeface="Rubik"/>
              </a:rPr>
              <a:t>Yönelim (θ): Görüntüde belirli açılardaki desenlere duyarlılık sağlar. Örneğin, yatay (0°), dikey (90°), ya da çapraz desenler için farklı yönelimlerde filtreler uygulanır.</a:t>
            </a:r>
          </a:p>
          <a:p>
            <a:pPr algn="l">
              <a:lnSpc>
                <a:spcPts val="3899"/>
              </a:lnSpc>
            </a:pPr>
            <a:r>
              <a:rPr lang="en-US" sz="2785">
                <a:solidFill>
                  <a:srgbClr val="000000"/>
                </a:solidFill>
                <a:latin typeface="Rubik"/>
                <a:ea typeface="Rubik"/>
                <a:cs typeface="Rubik"/>
                <a:sym typeface="Rubik"/>
              </a:rPr>
              <a:t>Bu filtreler, özellikle biyometrik sistemler, doku analizi ve yüz tanıma gibi uygulamalarda, belirgin desenlerin ve yönelimlerin tespit edilmesinde önemli bir rol oynar. Farklı frekanslar ve yönelimlerde  filtrelerin uygulanmasıyla, bir görüntünün zengin bir özellik haritası çıkarılır.</a:t>
            </a:r>
          </a:p>
        </p:txBody>
      </p:sp>
      <p:grpSp>
        <p:nvGrpSpPr>
          <p:cNvPr name="Group 4" id="4"/>
          <p:cNvGrpSpPr/>
          <p:nvPr/>
        </p:nvGrpSpPr>
        <p:grpSpPr>
          <a:xfrm rot="0">
            <a:off x="12372999" y="7312631"/>
            <a:ext cx="14693215" cy="146932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Tree>
  </p:cSld>
  <p:clrMapOvr>
    <a:masterClrMapping/>
  </p:clrMapOvr>
  <p:transition spd="fast">
    <p:cover dir="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sp>
        <p:nvSpPr>
          <p:cNvPr name="Freeform 2" id="2"/>
          <p:cNvSpPr/>
          <p:nvPr/>
        </p:nvSpPr>
        <p:spPr>
          <a:xfrm flipH="false" flipV="false" rot="0">
            <a:off x="4250643" y="4280876"/>
            <a:ext cx="9786713" cy="5664060"/>
          </a:xfrm>
          <a:custGeom>
            <a:avLst/>
            <a:gdLst/>
            <a:ahLst/>
            <a:cxnLst/>
            <a:rect r="r" b="b" t="t" l="l"/>
            <a:pathLst>
              <a:path h="5664060" w="9786713">
                <a:moveTo>
                  <a:pt x="0" y="0"/>
                </a:moveTo>
                <a:lnTo>
                  <a:pt x="9786714" y="0"/>
                </a:lnTo>
                <a:lnTo>
                  <a:pt x="9786714" y="5664060"/>
                </a:lnTo>
                <a:lnTo>
                  <a:pt x="0" y="5664060"/>
                </a:lnTo>
                <a:lnTo>
                  <a:pt x="0" y="0"/>
                </a:lnTo>
                <a:close/>
              </a:path>
            </a:pathLst>
          </a:custGeom>
          <a:blipFill>
            <a:blip r:embed="rId2"/>
            <a:stretch>
              <a:fillRect l="0" t="0" r="0" b="0"/>
            </a:stretch>
          </a:blipFill>
        </p:spPr>
      </p:sp>
      <p:sp>
        <p:nvSpPr>
          <p:cNvPr name="TextBox 3" id="3"/>
          <p:cNvSpPr txBox="true"/>
          <p:nvPr/>
        </p:nvSpPr>
        <p:spPr>
          <a:xfrm rot="0">
            <a:off x="1487262" y="344390"/>
            <a:ext cx="3413102"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SVM modeli</a:t>
            </a:r>
          </a:p>
        </p:txBody>
      </p:sp>
      <p:sp>
        <p:nvSpPr>
          <p:cNvPr name="TextBox 4" id="4"/>
          <p:cNvSpPr txBox="true"/>
          <p:nvPr/>
        </p:nvSpPr>
        <p:spPr>
          <a:xfrm rot="0">
            <a:off x="638941" y="1823405"/>
            <a:ext cx="17010118" cy="2457471"/>
          </a:xfrm>
          <a:prstGeom prst="rect">
            <a:avLst/>
          </a:prstGeom>
        </p:spPr>
        <p:txBody>
          <a:bodyPr anchor="t" rtlCol="false" tIns="0" lIns="0" bIns="0" rIns="0">
            <a:spAutoFit/>
          </a:bodyPr>
          <a:lstStyle/>
          <a:p>
            <a:pPr algn="l">
              <a:lnSpc>
                <a:spcPts val="3899"/>
              </a:lnSpc>
            </a:pPr>
            <a:r>
              <a:rPr lang="en-US" sz="2785">
                <a:solidFill>
                  <a:srgbClr val="000000"/>
                </a:solidFill>
                <a:latin typeface="Rubik"/>
                <a:ea typeface="Rubik"/>
                <a:cs typeface="Rubik"/>
                <a:sym typeface="Rubik"/>
              </a:rPr>
              <a:t>Destek Vektör Makineleri (SVM), sınıflar arasındaki en iyi ayrımı yapan hiper düzlemi belirleyen bir algoritmadır. Sınıflar arasındaki marjini maksimize ederek genelleme başarısı sunar ve yalnızca "destek vektörleri" denilen kritik noktaları kullanır. Doğrusal olmayan verilerde, çekirdek fonksiyonlarıyla veriler ayrılabilir hale getirilir. SVM, küçük veri setlerinde yüksek doğruluk sağlarken, büyük veri setlerinde daha yavaş çalışabilir.</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sp>
        <p:nvSpPr>
          <p:cNvPr name="Freeform 2" id="2"/>
          <p:cNvSpPr/>
          <p:nvPr/>
        </p:nvSpPr>
        <p:spPr>
          <a:xfrm flipH="false" flipV="false" rot="0">
            <a:off x="6077477" y="162754"/>
            <a:ext cx="10920429" cy="9961492"/>
          </a:xfrm>
          <a:custGeom>
            <a:avLst/>
            <a:gdLst/>
            <a:ahLst/>
            <a:cxnLst/>
            <a:rect r="r" b="b" t="t" l="l"/>
            <a:pathLst>
              <a:path h="9961492" w="10920429">
                <a:moveTo>
                  <a:pt x="0" y="0"/>
                </a:moveTo>
                <a:lnTo>
                  <a:pt x="10920428" y="0"/>
                </a:lnTo>
                <a:lnTo>
                  <a:pt x="10920428" y="9961492"/>
                </a:lnTo>
                <a:lnTo>
                  <a:pt x="0" y="9961492"/>
                </a:lnTo>
                <a:lnTo>
                  <a:pt x="0" y="0"/>
                </a:lnTo>
                <a:close/>
              </a:path>
            </a:pathLst>
          </a:custGeom>
          <a:blipFill>
            <a:blip r:embed="rId2"/>
            <a:stretch>
              <a:fillRect l="0" t="0" r="0" b="0"/>
            </a:stretch>
          </a:blipFill>
        </p:spPr>
      </p:sp>
      <p:sp>
        <p:nvSpPr>
          <p:cNvPr name="TextBox 3" id="3"/>
          <p:cNvSpPr txBox="true"/>
          <p:nvPr/>
        </p:nvSpPr>
        <p:spPr>
          <a:xfrm rot="0">
            <a:off x="755925" y="214789"/>
            <a:ext cx="3682781"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Hata matrisi</a:t>
            </a:r>
          </a:p>
        </p:txBody>
      </p:sp>
      <p:sp>
        <p:nvSpPr>
          <p:cNvPr name="TextBox 4" id="4"/>
          <p:cNvSpPr txBox="true"/>
          <p:nvPr/>
        </p:nvSpPr>
        <p:spPr>
          <a:xfrm rot="0">
            <a:off x="469604" y="3953510"/>
            <a:ext cx="4668854" cy="1189990"/>
          </a:xfrm>
          <a:prstGeom prst="rect">
            <a:avLst/>
          </a:prstGeom>
        </p:spPr>
        <p:txBody>
          <a:bodyPr anchor="t" rtlCol="false" tIns="0" lIns="0" bIns="0" rIns="0">
            <a:spAutoFit/>
          </a:bodyPr>
          <a:lstStyle/>
          <a:p>
            <a:pPr algn="ctr">
              <a:lnSpc>
                <a:spcPts val="4759"/>
              </a:lnSpc>
            </a:pPr>
            <a:r>
              <a:rPr lang="en-US" sz="3399">
                <a:solidFill>
                  <a:srgbClr val="000000"/>
                </a:solidFill>
                <a:latin typeface="Rubik"/>
                <a:ea typeface="Rubik"/>
                <a:cs typeface="Rubik"/>
                <a:sym typeface="Rubik"/>
              </a:rPr>
              <a:t> </a:t>
            </a:r>
            <a:r>
              <a:rPr lang="en-US" sz="3399">
                <a:solidFill>
                  <a:srgbClr val="000000"/>
                </a:solidFill>
                <a:latin typeface="Rubik"/>
                <a:ea typeface="Rubik"/>
                <a:cs typeface="Rubik"/>
                <a:sym typeface="Rubik"/>
              </a:rPr>
              <a:t>SVM model doğruluğu: 98.15%</a:t>
            </a:r>
          </a:p>
        </p:txBody>
      </p:sp>
      <p:grpSp>
        <p:nvGrpSpPr>
          <p:cNvPr name="Group 5" id="5"/>
          <p:cNvGrpSpPr/>
          <p:nvPr/>
        </p:nvGrpSpPr>
        <p:grpSpPr>
          <a:xfrm rot="0">
            <a:off x="-8615738" y="6617280"/>
            <a:ext cx="14693215" cy="146932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7" id="7"/>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sp>
        <p:nvSpPr>
          <p:cNvPr name="Freeform 2" id="2"/>
          <p:cNvSpPr/>
          <p:nvPr/>
        </p:nvSpPr>
        <p:spPr>
          <a:xfrm flipH="false" flipV="false" rot="0">
            <a:off x="716132" y="2385783"/>
            <a:ext cx="6703183" cy="3542457"/>
          </a:xfrm>
          <a:custGeom>
            <a:avLst/>
            <a:gdLst/>
            <a:ahLst/>
            <a:cxnLst/>
            <a:rect r="r" b="b" t="t" l="l"/>
            <a:pathLst>
              <a:path h="3542457" w="6703183">
                <a:moveTo>
                  <a:pt x="0" y="0"/>
                </a:moveTo>
                <a:lnTo>
                  <a:pt x="6703183" y="0"/>
                </a:lnTo>
                <a:lnTo>
                  <a:pt x="6703183" y="3542457"/>
                </a:lnTo>
                <a:lnTo>
                  <a:pt x="0" y="3542457"/>
                </a:lnTo>
                <a:lnTo>
                  <a:pt x="0" y="0"/>
                </a:lnTo>
                <a:close/>
              </a:path>
            </a:pathLst>
          </a:custGeom>
          <a:blipFill>
            <a:blip r:embed="rId2"/>
            <a:stretch>
              <a:fillRect l="0" t="0" r="0" b="0"/>
            </a:stretch>
          </a:blipFill>
        </p:spPr>
      </p:sp>
      <p:sp>
        <p:nvSpPr>
          <p:cNvPr name="TextBox 3" id="3"/>
          <p:cNvSpPr txBox="true"/>
          <p:nvPr/>
        </p:nvSpPr>
        <p:spPr>
          <a:xfrm rot="0">
            <a:off x="483563" y="344390"/>
            <a:ext cx="5420500"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Başarım Ölçümleri</a:t>
            </a:r>
          </a:p>
        </p:txBody>
      </p:sp>
      <p:sp>
        <p:nvSpPr>
          <p:cNvPr name="TextBox 4" id="4"/>
          <p:cNvSpPr txBox="true"/>
          <p:nvPr/>
        </p:nvSpPr>
        <p:spPr>
          <a:xfrm rot="0">
            <a:off x="716132" y="6643032"/>
            <a:ext cx="12332335" cy="1882635"/>
          </a:xfrm>
          <a:prstGeom prst="rect">
            <a:avLst/>
          </a:prstGeom>
        </p:spPr>
        <p:txBody>
          <a:bodyPr anchor="t" rtlCol="false" tIns="0" lIns="0" bIns="0" rIns="0">
            <a:spAutoFit/>
          </a:bodyPr>
          <a:lstStyle/>
          <a:p>
            <a:pPr algn="l" marL="580535" indent="-290268" lvl="1">
              <a:lnSpc>
                <a:spcPts val="2957"/>
              </a:lnSpc>
              <a:buFont typeface="Arial"/>
              <a:buChar char="•"/>
            </a:pPr>
            <a:r>
              <a:rPr lang="en-US" sz="2688">
                <a:solidFill>
                  <a:srgbClr val="000000"/>
                </a:solidFill>
                <a:latin typeface="Rubik"/>
                <a:ea typeface="Rubik"/>
                <a:cs typeface="Rubik"/>
                <a:sym typeface="Rubik"/>
              </a:rPr>
              <a:t> </a:t>
            </a:r>
            <a:r>
              <a:rPr lang="en-US" sz="2688">
                <a:solidFill>
                  <a:srgbClr val="000000"/>
                </a:solidFill>
                <a:latin typeface="Rubik"/>
                <a:ea typeface="Rubik"/>
                <a:cs typeface="Rubik"/>
                <a:sym typeface="Rubik"/>
              </a:rPr>
              <a:t>Gerçek Pozitif (TP), Var olan bir durumu doğru tahmin etme durumu,</a:t>
            </a:r>
          </a:p>
          <a:p>
            <a:pPr algn="l" marL="580535" indent="-290268" lvl="1">
              <a:lnSpc>
                <a:spcPts val="2957"/>
              </a:lnSpc>
              <a:buFont typeface="Arial"/>
              <a:buChar char="•"/>
            </a:pPr>
            <a:r>
              <a:rPr lang="en-US" sz="2688">
                <a:solidFill>
                  <a:srgbClr val="000000"/>
                </a:solidFill>
                <a:latin typeface="Rubik"/>
                <a:ea typeface="Rubik"/>
                <a:cs typeface="Rubik"/>
                <a:sym typeface="Rubik"/>
              </a:rPr>
              <a:t> Gerçek Negatif (TN), Var olmayan bir durumu doğru tahmin etme durumu,</a:t>
            </a:r>
          </a:p>
          <a:p>
            <a:pPr algn="l" marL="580535" indent="-290268" lvl="1">
              <a:lnSpc>
                <a:spcPts val="2957"/>
              </a:lnSpc>
              <a:buFont typeface="Arial"/>
              <a:buChar char="•"/>
            </a:pPr>
            <a:r>
              <a:rPr lang="en-US" sz="2688">
                <a:solidFill>
                  <a:srgbClr val="000000"/>
                </a:solidFill>
                <a:latin typeface="Rubik"/>
                <a:ea typeface="Rubik"/>
                <a:cs typeface="Rubik"/>
                <a:sym typeface="Rubik"/>
              </a:rPr>
              <a:t> Yanlış Negatifler (FN), Var olan bir durumu yanlış tahmin etme durumu, </a:t>
            </a:r>
          </a:p>
          <a:p>
            <a:pPr algn="l" marL="580535" indent="-290268" lvl="1">
              <a:lnSpc>
                <a:spcPts val="2957"/>
              </a:lnSpc>
              <a:buFont typeface="Arial"/>
              <a:buChar char="•"/>
            </a:pPr>
            <a:r>
              <a:rPr lang="en-US" sz="2688">
                <a:solidFill>
                  <a:srgbClr val="000000"/>
                </a:solidFill>
                <a:latin typeface="Rubik"/>
                <a:ea typeface="Rubik"/>
                <a:cs typeface="Rubik"/>
                <a:sym typeface="Rubik"/>
              </a:rPr>
              <a:t> Yanlış Pozitifler (FP), Var olmayan bir durumu yanlış tahmin etme durumudur. </a:t>
            </a:r>
          </a:p>
        </p:txBody>
      </p:sp>
      <p:sp>
        <p:nvSpPr>
          <p:cNvPr name="TextBox 5" id="5"/>
          <p:cNvSpPr txBox="true"/>
          <p:nvPr/>
        </p:nvSpPr>
        <p:spPr>
          <a:xfrm rot="0">
            <a:off x="8677848" y="2328633"/>
            <a:ext cx="7651552" cy="1893570"/>
          </a:xfrm>
          <a:prstGeom prst="rect">
            <a:avLst/>
          </a:prstGeom>
        </p:spPr>
        <p:txBody>
          <a:bodyPr anchor="t" rtlCol="false" tIns="0" lIns="0" bIns="0" rIns="0">
            <a:spAutoFit/>
          </a:bodyPr>
          <a:lstStyle/>
          <a:p>
            <a:pPr algn="l">
              <a:lnSpc>
                <a:spcPts val="3780"/>
              </a:lnSpc>
            </a:pPr>
            <a:r>
              <a:rPr lang="en-US" sz="2700">
                <a:solidFill>
                  <a:srgbClr val="000000"/>
                </a:solidFill>
                <a:latin typeface="Rubik"/>
                <a:ea typeface="Rubik"/>
                <a:cs typeface="Rubik"/>
                <a:sym typeface="Rubik"/>
              </a:rPr>
              <a:t>Doğruluk (Accuracy): 98.15%</a:t>
            </a:r>
          </a:p>
          <a:p>
            <a:pPr algn="l">
              <a:lnSpc>
                <a:spcPts val="3780"/>
              </a:lnSpc>
            </a:pPr>
            <a:r>
              <a:rPr lang="en-US" sz="2700">
                <a:solidFill>
                  <a:srgbClr val="000000"/>
                </a:solidFill>
                <a:latin typeface="Rubik"/>
                <a:ea typeface="Rubik"/>
                <a:cs typeface="Rubik"/>
                <a:sym typeface="Rubik"/>
              </a:rPr>
              <a:t>Duyarlılık (Recall/Sensitivity) (Ortalama): 98.31%</a:t>
            </a:r>
          </a:p>
          <a:p>
            <a:pPr algn="l">
              <a:lnSpc>
                <a:spcPts val="3780"/>
              </a:lnSpc>
            </a:pPr>
            <a:r>
              <a:rPr lang="en-US" sz="2700">
                <a:solidFill>
                  <a:srgbClr val="000000"/>
                </a:solidFill>
                <a:latin typeface="Rubik"/>
                <a:ea typeface="Rubik"/>
                <a:cs typeface="Rubik"/>
                <a:sym typeface="Rubik"/>
              </a:rPr>
              <a:t>Kesinlik (Precision) (Ortalama): 98.60%</a:t>
            </a:r>
          </a:p>
          <a:p>
            <a:pPr algn="l">
              <a:lnSpc>
                <a:spcPts val="3780"/>
              </a:lnSpc>
            </a:pPr>
            <a:r>
              <a:rPr lang="en-US" sz="2700">
                <a:solidFill>
                  <a:srgbClr val="000000"/>
                </a:solidFill>
                <a:latin typeface="Rubik"/>
                <a:ea typeface="Rubik"/>
                <a:cs typeface="Rubik"/>
                <a:sym typeface="Rubik"/>
              </a:rPr>
              <a:t>Özgüllük (Specificity) (Ortalama): 99.79%</a:t>
            </a:r>
          </a:p>
        </p:txBody>
      </p:sp>
      <p:grpSp>
        <p:nvGrpSpPr>
          <p:cNvPr name="Group 6" id="6"/>
          <p:cNvGrpSpPr/>
          <p:nvPr/>
        </p:nvGrpSpPr>
        <p:grpSpPr>
          <a:xfrm rot="0">
            <a:off x="2041883" y="8525668"/>
            <a:ext cx="14693215" cy="146932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97212" y="514350"/>
            <a:ext cx="6172200" cy="3600450"/>
          </a:xfrm>
          <a:prstGeom prst="rect">
            <a:avLst/>
          </a:prstGeom>
        </p:spPr>
      </p:pic>
      <p:pic>
        <p:nvPicPr>
          <p:cNvPr name="Picture 3" id="3"/>
          <p:cNvPicPr>
            <a:picLocks noChangeAspect="true"/>
          </p:cNvPicPr>
          <p:nvPr/>
        </p:nvPicPr>
        <p:blipFill>
          <a:blip r:embed="rId3"/>
          <a:stretch>
            <a:fillRect/>
          </a:stretch>
        </p:blipFill>
        <p:spPr>
          <a:xfrm rot="0">
            <a:off x="9175770" y="514350"/>
            <a:ext cx="6172200" cy="3600450"/>
          </a:xfrm>
          <a:prstGeom prst="rect">
            <a:avLst/>
          </a:prstGeom>
        </p:spPr>
      </p:pic>
      <p:pic>
        <p:nvPicPr>
          <p:cNvPr name="Picture 4" id="4"/>
          <p:cNvPicPr>
            <a:picLocks noChangeAspect="true"/>
          </p:cNvPicPr>
          <p:nvPr/>
        </p:nvPicPr>
        <p:blipFill>
          <a:blip r:embed="rId4"/>
          <a:stretch>
            <a:fillRect/>
          </a:stretch>
        </p:blipFill>
        <p:spPr>
          <a:xfrm rot="0">
            <a:off x="1497212" y="5296884"/>
            <a:ext cx="6172200" cy="3600450"/>
          </a:xfrm>
          <a:prstGeom prst="rect">
            <a:avLst/>
          </a:prstGeom>
        </p:spPr>
      </p:pic>
      <p:pic>
        <p:nvPicPr>
          <p:cNvPr name="Picture 5" id="5"/>
          <p:cNvPicPr>
            <a:picLocks noChangeAspect="true"/>
          </p:cNvPicPr>
          <p:nvPr/>
        </p:nvPicPr>
        <p:blipFill>
          <a:blip r:embed="rId5"/>
          <a:stretch>
            <a:fillRect/>
          </a:stretch>
        </p:blipFill>
        <p:spPr>
          <a:xfrm rot="0">
            <a:off x="9175770" y="5296884"/>
            <a:ext cx="6172200" cy="3600450"/>
          </a:xfrm>
          <a:prstGeom prst="rect">
            <a:avLst/>
          </a:prstGeom>
        </p:spPr>
      </p:pic>
      <p:sp>
        <p:nvSpPr>
          <p:cNvPr name="TextBox 6" id="6"/>
          <p:cNvSpPr txBox="true"/>
          <p:nvPr/>
        </p:nvSpPr>
        <p:spPr>
          <a:xfrm rot="0">
            <a:off x="3398900" y="3793804"/>
            <a:ext cx="2732552"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Doğruluk</a:t>
            </a:r>
          </a:p>
        </p:txBody>
      </p:sp>
      <p:sp>
        <p:nvSpPr>
          <p:cNvPr name="TextBox 7" id="7"/>
          <p:cNvSpPr txBox="true"/>
          <p:nvPr/>
        </p:nvSpPr>
        <p:spPr>
          <a:xfrm rot="0">
            <a:off x="11059252" y="3793804"/>
            <a:ext cx="2832289"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Duyarlılık</a:t>
            </a:r>
          </a:p>
        </p:txBody>
      </p:sp>
      <p:sp>
        <p:nvSpPr>
          <p:cNvPr name="TextBox 8" id="8"/>
          <p:cNvSpPr txBox="true"/>
          <p:nvPr/>
        </p:nvSpPr>
        <p:spPr>
          <a:xfrm rot="0">
            <a:off x="3598466" y="8444389"/>
            <a:ext cx="2333420"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Kesinlik</a:t>
            </a:r>
          </a:p>
        </p:txBody>
      </p:sp>
      <p:sp>
        <p:nvSpPr>
          <p:cNvPr name="TextBox 9" id="9"/>
          <p:cNvSpPr txBox="true"/>
          <p:nvPr/>
        </p:nvSpPr>
        <p:spPr>
          <a:xfrm rot="0">
            <a:off x="11110597" y="8444389"/>
            <a:ext cx="2594747"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Özgüllük</a:t>
            </a:r>
          </a:p>
        </p:txBody>
      </p:sp>
    </p:spTree>
  </p:cSld>
  <p:clrMapOvr>
    <a:masterClrMapping/>
  </p:clrMapOvr>
  <p:transition spd="fast">
    <p:cover dir="d"/>
  </p:transition>
</p:sld>
</file>

<file path=ppt/slides/slide19.xml><?xml version="1.0" encoding="utf-8"?>
<p:sld xmlns:p="http://schemas.openxmlformats.org/presentationml/2006/main" xmlns:a="http://schemas.openxmlformats.org/drawingml/2006/main">
  <p:cSld>
    <p:bg>
      <p:bgPr>
        <a:solidFill>
          <a:srgbClr val="F8F6DF"/>
        </a:solidFill>
      </p:bgPr>
    </p:bg>
    <p:spTree>
      <p:nvGrpSpPr>
        <p:cNvPr id="1" name=""/>
        <p:cNvGrpSpPr/>
        <p:nvPr/>
      </p:nvGrpSpPr>
      <p:grpSpPr>
        <a:xfrm>
          <a:off x="0" y="0"/>
          <a:ext cx="0" cy="0"/>
          <a:chOff x="0" y="0"/>
          <a:chExt cx="0" cy="0"/>
        </a:xfrm>
      </p:grpSpPr>
      <p:sp>
        <p:nvSpPr>
          <p:cNvPr name="TextBox 2" id="2"/>
          <p:cNvSpPr txBox="true"/>
          <p:nvPr/>
        </p:nvSpPr>
        <p:spPr>
          <a:xfrm rot="0">
            <a:off x="868539" y="1864023"/>
            <a:ext cx="16550923" cy="9989820"/>
          </a:xfrm>
          <a:prstGeom prst="rect">
            <a:avLst/>
          </a:prstGeom>
        </p:spPr>
        <p:txBody>
          <a:bodyPr anchor="t" rtlCol="false" tIns="0" lIns="0" bIns="0" rIns="0">
            <a:spAutoFit/>
          </a:bodyPr>
          <a:lstStyle/>
          <a:p>
            <a:pPr algn="l">
              <a:lnSpc>
                <a:spcPts val="3780"/>
              </a:lnSpc>
            </a:pPr>
            <a:r>
              <a:rPr lang="en-US" sz="2700">
                <a:solidFill>
                  <a:srgbClr val="000000"/>
                </a:solidFill>
                <a:latin typeface="Rubik"/>
                <a:ea typeface="Rubik"/>
                <a:cs typeface="Rubik"/>
                <a:sym typeface="Rubik"/>
              </a:rPr>
              <a:t>Stawska, Z., &amp; Milczarski, P. (2017). Support vector machine in genderrecognition. Information Systems in Management, 6.</a:t>
            </a:r>
          </a:p>
          <a:p>
            <a:pPr algn="l">
              <a:lnSpc>
                <a:spcPts val="3780"/>
              </a:lnSpc>
            </a:pPr>
          </a:p>
          <a:p>
            <a:pPr algn="l">
              <a:lnSpc>
                <a:spcPts val="3780"/>
              </a:lnSpc>
            </a:pPr>
            <a:r>
              <a:rPr lang="en-US" sz="2700">
                <a:solidFill>
                  <a:srgbClr val="000000"/>
                </a:solidFill>
                <a:latin typeface="Rubik"/>
                <a:ea typeface="Rubik"/>
                <a:cs typeface="Rubik"/>
                <a:sym typeface="Rubik"/>
              </a:rPr>
              <a:t>Stearns, S. (1976). On selecting features for pattern recognition. In International Conference.</a:t>
            </a:r>
          </a:p>
          <a:p>
            <a:pPr algn="l">
              <a:lnSpc>
                <a:spcPts val="3780"/>
              </a:lnSpc>
            </a:pPr>
          </a:p>
          <a:p>
            <a:pPr algn="l">
              <a:lnSpc>
                <a:spcPts val="3780"/>
              </a:lnSpc>
            </a:pPr>
            <a:r>
              <a:rPr lang="en-US" sz="2700">
                <a:solidFill>
                  <a:srgbClr val="000000"/>
                </a:solidFill>
                <a:latin typeface="Rubik"/>
                <a:ea typeface="Rubik"/>
                <a:cs typeface="Rubik"/>
                <a:sym typeface="Rubik"/>
              </a:rPr>
              <a:t>Tapia, J. E., Perez, C. A., &amp; Bowyer, K. W. (2014). Gender classification from iris images using fusion of uniform local binary patterns. In European Conference on Computer Vision,751-763. Springer, Cham.</a:t>
            </a:r>
          </a:p>
          <a:p>
            <a:pPr algn="l">
              <a:lnSpc>
                <a:spcPts val="3780"/>
              </a:lnSpc>
            </a:pPr>
          </a:p>
          <a:p>
            <a:pPr algn="l">
              <a:lnSpc>
                <a:spcPts val="3780"/>
              </a:lnSpc>
            </a:pPr>
            <a:r>
              <a:rPr lang="en-US" sz="2700">
                <a:solidFill>
                  <a:srgbClr val="000000"/>
                </a:solidFill>
                <a:latin typeface="Rubik"/>
                <a:ea typeface="Rubik"/>
                <a:cs typeface="Rubik"/>
                <a:sym typeface="Rubik"/>
              </a:rPr>
              <a:t>Gürkan, G.: “Gabor Filtreler Kullanarak İris Tanıma”, Yüksek Lisans Tezi,</a:t>
            </a:r>
          </a:p>
          <a:p>
            <a:pPr algn="l">
              <a:lnSpc>
                <a:spcPts val="3780"/>
              </a:lnSpc>
            </a:pPr>
            <a:r>
              <a:rPr lang="en-US" sz="2700">
                <a:solidFill>
                  <a:srgbClr val="000000"/>
                </a:solidFill>
                <a:latin typeface="Rubik"/>
                <a:ea typeface="Rubik"/>
                <a:cs typeface="Rubik"/>
                <a:sym typeface="Rubik"/>
              </a:rPr>
              <a:t> İstanbul Üniversitesi Fen Bilimleri Enstitüsü, İstanbul, Türkiye, (2005).</a:t>
            </a:r>
          </a:p>
          <a:p>
            <a:pPr algn="l">
              <a:lnSpc>
                <a:spcPts val="3780"/>
              </a:lnSpc>
            </a:pPr>
          </a:p>
          <a:p>
            <a:pPr algn="l">
              <a:lnSpc>
                <a:spcPts val="3780"/>
              </a:lnSpc>
            </a:pPr>
            <a:r>
              <a:rPr lang="en-US" sz="2700">
                <a:solidFill>
                  <a:srgbClr val="000000"/>
                </a:solidFill>
                <a:latin typeface="Rubik"/>
                <a:ea typeface="Rubik"/>
                <a:cs typeface="Rubik"/>
                <a:sym typeface="Rubik"/>
              </a:rPr>
              <a:t>Çelebi, A.T.: “Biometrik Tanıma”, Yüksek Lisans Tezi, Kocaeli Üniversitesi</a:t>
            </a:r>
          </a:p>
          <a:p>
            <a:pPr algn="l">
              <a:lnSpc>
                <a:spcPts val="3780"/>
              </a:lnSpc>
            </a:pPr>
            <a:r>
              <a:rPr lang="en-US" sz="2700">
                <a:solidFill>
                  <a:srgbClr val="000000"/>
                </a:solidFill>
                <a:latin typeface="Rubik"/>
                <a:ea typeface="Rubik"/>
                <a:cs typeface="Rubik"/>
                <a:sym typeface="Rubik"/>
              </a:rPr>
              <a:t>Fen Bilimleri Enstitüsü, Kocaeli, Türkiye, (2008).</a:t>
            </a:r>
          </a:p>
          <a:p>
            <a:pPr algn="l">
              <a:lnSpc>
                <a:spcPts val="3780"/>
              </a:lnSpc>
            </a:pPr>
          </a:p>
          <a:p>
            <a:pPr algn="l">
              <a:lnSpc>
                <a:spcPts val="3780"/>
              </a:lnSpc>
            </a:pPr>
            <a:r>
              <a:rPr lang="en-US" sz="2700">
                <a:solidFill>
                  <a:srgbClr val="000000"/>
                </a:solidFill>
                <a:latin typeface="Rubik"/>
                <a:ea typeface="Rubik"/>
                <a:cs typeface="Rubik"/>
                <a:sym typeface="Rubik"/>
              </a:rPr>
              <a:t>Koçer, E.: “İris Deseninin Yapay Zeka Yöntemleri İle Tanınması”, Doktora</a:t>
            </a:r>
          </a:p>
          <a:p>
            <a:pPr algn="l">
              <a:lnSpc>
                <a:spcPts val="3780"/>
              </a:lnSpc>
            </a:pPr>
            <a:r>
              <a:rPr lang="en-US" sz="2700">
                <a:solidFill>
                  <a:srgbClr val="000000"/>
                </a:solidFill>
                <a:latin typeface="Rubik"/>
                <a:ea typeface="Rubik"/>
                <a:cs typeface="Rubik"/>
                <a:sym typeface="Rubik"/>
              </a:rPr>
              <a:t>Tezi, Selçuk Üniversitesi, Fen Bilimleri Enstitüsü, Konya, Türkiye, (2007)</a:t>
            </a:r>
          </a:p>
          <a:p>
            <a:pPr algn="l">
              <a:lnSpc>
                <a:spcPts val="3780"/>
              </a:lnSpc>
            </a:pPr>
          </a:p>
          <a:p>
            <a:pPr algn="l">
              <a:lnSpc>
                <a:spcPts val="3780"/>
              </a:lnSpc>
            </a:pPr>
          </a:p>
          <a:p>
            <a:pPr algn="l">
              <a:lnSpc>
                <a:spcPts val="3780"/>
              </a:lnSpc>
            </a:pPr>
          </a:p>
          <a:p>
            <a:pPr algn="l">
              <a:lnSpc>
                <a:spcPts val="3780"/>
              </a:lnSpc>
            </a:pPr>
          </a:p>
          <a:p>
            <a:pPr algn="l">
              <a:lnSpc>
                <a:spcPts val="3780"/>
              </a:lnSpc>
            </a:pPr>
          </a:p>
        </p:txBody>
      </p:sp>
      <p:sp>
        <p:nvSpPr>
          <p:cNvPr name="TextBox 3" id="3"/>
          <p:cNvSpPr txBox="true"/>
          <p:nvPr/>
        </p:nvSpPr>
        <p:spPr>
          <a:xfrm rot="0">
            <a:off x="868539" y="385293"/>
            <a:ext cx="2897046" cy="813911"/>
          </a:xfrm>
          <a:prstGeom prst="rect">
            <a:avLst/>
          </a:prstGeom>
        </p:spPr>
        <p:txBody>
          <a:bodyPr anchor="t" rtlCol="false" tIns="0" lIns="0" bIns="0" rIns="0">
            <a:spAutoFit/>
          </a:bodyPr>
          <a:lstStyle/>
          <a:p>
            <a:pPr algn="ctr">
              <a:lnSpc>
                <a:spcPts val="6547"/>
              </a:lnSpc>
            </a:pPr>
            <a:r>
              <a:rPr lang="en-US" sz="4676" b="true">
                <a:solidFill>
                  <a:srgbClr val="FF6238"/>
                </a:solidFill>
                <a:latin typeface="Rubik Bold"/>
                <a:ea typeface="Rubik Bold"/>
                <a:cs typeface="Rubik Bold"/>
                <a:sym typeface="Rubik Bold"/>
              </a:rPr>
              <a:t>Kaynakça</a:t>
            </a:r>
          </a:p>
        </p:txBody>
      </p:sp>
      <p:grpSp>
        <p:nvGrpSpPr>
          <p:cNvPr name="Group 4" id="4"/>
          <p:cNvGrpSpPr/>
          <p:nvPr/>
        </p:nvGrpSpPr>
        <p:grpSpPr>
          <a:xfrm rot="0">
            <a:off x="12004871" y="-12592477"/>
            <a:ext cx="14693215" cy="146932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grpSp>
        <p:nvGrpSpPr>
          <p:cNvPr name="Group 7" id="7"/>
          <p:cNvGrpSpPr/>
          <p:nvPr/>
        </p:nvGrpSpPr>
        <p:grpSpPr>
          <a:xfrm rot="0">
            <a:off x="10406552" y="7639855"/>
            <a:ext cx="14693215" cy="1469321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Tree>
  </p:cSld>
  <p:clrMapOvr>
    <a:masterClrMapping/>
  </p:clrMapOvr>
  <p:transition spd="fast">
    <p:push dir="l"/>
  </p:transition>
</p:sld>
</file>

<file path=ppt/slides/slide2.xml><?xml version="1.0" encoding="utf-8"?>
<p:sld xmlns:p="http://schemas.openxmlformats.org/presentationml/2006/main" xmlns:a="http://schemas.openxmlformats.org/drawingml/2006/main">
  <p:cSld>
    <p:bg>
      <p:bgPr>
        <a:solidFill>
          <a:srgbClr val="F8F6DF"/>
        </a:solidFill>
      </p:bgPr>
    </p:bg>
    <p:spTree>
      <p:nvGrpSpPr>
        <p:cNvPr id="1" name=""/>
        <p:cNvGrpSpPr/>
        <p:nvPr/>
      </p:nvGrpSpPr>
      <p:grpSpPr>
        <a:xfrm>
          <a:off x="0" y="0"/>
          <a:ext cx="0" cy="0"/>
          <a:chOff x="0" y="0"/>
          <a:chExt cx="0" cy="0"/>
        </a:xfrm>
      </p:grpSpPr>
      <p:grpSp>
        <p:nvGrpSpPr>
          <p:cNvPr name="Group 2" id="2"/>
          <p:cNvGrpSpPr/>
          <p:nvPr/>
        </p:nvGrpSpPr>
        <p:grpSpPr>
          <a:xfrm rot="0">
            <a:off x="-6233487" y="-13475129"/>
            <a:ext cx="17545133" cy="175451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
        <p:nvSpPr>
          <p:cNvPr name="TextBox 5" id="5"/>
          <p:cNvSpPr txBox="true"/>
          <p:nvPr/>
        </p:nvSpPr>
        <p:spPr>
          <a:xfrm rot="0">
            <a:off x="1028700" y="4852315"/>
            <a:ext cx="8757438" cy="1619250"/>
          </a:xfrm>
          <a:prstGeom prst="rect">
            <a:avLst/>
          </a:prstGeom>
        </p:spPr>
        <p:txBody>
          <a:bodyPr anchor="t" rtlCol="false" tIns="0" lIns="0" bIns="0" rIns="0">
            <a:spAutoFit/>
          </a:bodyPr>
          <a:lstStyle/>
          <a:p>
            <a:pPr algn="l">
              <a:lnSpc>
                <a:spcPts val="12000"/>
              </a:lnSpc>
            </a:pPr>
            <a:r>
              <a:rPr lang="en-US" b="true" sz="12000" i="true">
                <a:solidFill>
                  <a:srgbClr val="FF6238"/>
                </a:solidFill>
                <a:latin typeface="Rubik Semi-Bold Italics"/>
                <a:ea typeface="Rubik Semi-Bold Italics"/>
                <a:cs typeface="Rubik Semi-Bold Italics"/>
                <a:sym typeface="Rubik Semi-Bold Italics"/>
              </a:rPr>
              <a:t>İçindekiler</a:t>
            </a:r>
          </a:p>
        </p:txBody>
      </p:sp>
      <p:sp>
        <p:nvSpPr>
          <p:cNvPr name="AutoShape 6" id="6"/>
          <p:cNvSpPr/>
          <p:nvPr/>
        </p:nvSpPr>
        <p:spPr>
          <a:xfrm>
            <a:off x="9767088" y="2401622"/>
            <a:ext cx="0" cy="6311086"/>
          </a:xfrm>
          <a:prstGeom prst="line">
            <a:avLst/>
          </a:prstGeom>
          <a:ln cap="rnd" w="76200">
            <a:solidFill>
              <a:srgbClr val="FF6238"/>
            </a:solidFill>
            <a:prstDash val="solid"/>
            <a:headEnd type="none" len="sm" w="sm"/>
            <a:tailEnd type="none" len="sm" w="sm"/>
          </a:ln>
        </p:spPr>
      </p:sp>
      <p:grpSp>
        <p:nvGrpSpPr>
          <p:cNvPr name="Group 7" id="7"/>
          <p:cNvGrpSpPr/>
          <p:nvPr/>
        </p:nvGrpSpPr>
        <p:grpSpPr>
          <a:xfrm rot="0">
            <a:off x="10647366" y="3118049"/>
            <a:ext cx="664280" cy="6642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2733"/>
                </a:lnSpc>
              </a:pPr>
            </a:p>
          </p:txBody>
        </p:sp>
      </p:grpSp>
      <p:grpSp>
        <p:nvGrpSpPr>
          <p:cNvPr name="Group 10" id="10"/>
          <p:cNvGrpSpPr/>
          <p:nvPr/>
        </p:nvGrpSpPr>
        <p:grpSpPr>
          <a:xfrm rot="0">
            <a:off x="10647366" y="3820374"/>
            <a:ext cx="664280" cy="6642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a:lnSpc>
                  <a:spcPts val="2733"/>
                </a:lnSpc>
              </a:pPr>
            </a:p>
          </p:txBody>
        </p:sp>
      </p:grpSp>
      <p:sp>
        <p:nvSpPr>
          <p:cNvPr name="TextBox 13" id="13"/>
          <p:cNvSpPr txBox="true"/>
          <p:nvPr/>
        </p:nvSpPr>
        <p:spPr>
          <a:xfrm rot="0">
            <a:off x="11534902" y="3233019"/>
            <a:ext cx="5437223" cy="491490"/>
          </a:xfrm>
          <a:prstGeom prst="rect">
            <a:avLst/>
          </a:prstGeom>
        </p:spPr>
        <p:txBody>
          <a:bodyPr anchor="t" rtlCol="false" tIns="0" lIns="0" bIns="0" rIns="0">
            <a:spAutoFit/>
          </a:bodyPr>
          <a:lstStyle/>
          <a:p>
            <a:pPr algn="l">
              <a:lnSpc>
                <a:spcPts val="3600"/>
              </a:lnSpc>
            </a:pPr>
            <a:r>
              <a:rPr lang="en-US" b="true" sz="3600" i="true">
                <a:solidFill>
                  <a:srgbClr val="545454"/>
                </a:solidFill>
                <a:latin typeface="Rubik Semi-Bold Italics"/>
                <a:ea typeface="Rubik Semi-Bold Italics"/>
                <a:cs typeface="Rubik Semi-Bold Italics"/>
                <a:sym typeface="Rubik Semi-Bold Italics"/>
              </a:rPr>
              <a:t>İris Tanıma Nedir</a:t>
            </a:r>
          </a:p>
        </p:txBody>
      </p:sp>
      <p:sp>
        <p:nvSpPr>
          <p:cNvPr name="TextBox 14" id="14"/>
          <p:cNvSpPr txBox="true"/>
          <p:nvPr/>
        </p:nvSpPr>
        <p:spPr>
          <a:xfrm rot="0">
            <a:off x="11534902" y="3935344"/>
            <a:ext cx="5437223" cy="491490"/>
          </a:xfrm>
          <a:prstGeom prst="rect">
            <a:avLst/>
          </a:prstGeom>
        </p:spPr>
        <p:txBody>
          <a:bodyPr anchor="t" rtlCol="false" tIns="0" lIns="0" bIns="0" rIns="0">
            <a:spAutoFit/>
          </a:bodyPr>
          <a:lstStyle/>
          <a:p>
            <a:pPr algn="l">
              <a:lnSpc>
                <a:spcPts val="3600"/>
              </a:lnSpc>
            </a:pPr>
            <a:r>
              <a:rPr lang="en-US" b="true" sz="3600" i="true">
                <a:solidFill>
                  <a:srgbClr val="545454"/>
                </a:solidFill>
                <a:latin typeface="Rubik Semi-Bold Italics"/>
                <a:ea typeface="Rubik Semi-Bold Italics"/>
                <a:cs typeface="Rubik Semi-Bold Italics"/>
                <a:sym typeface="Rubik Semi-Bold Italics"/>
              </a:rPr>
              <a:t>Kullanım Alanları</a:t>
            </a:r>
          </a:p>
        </p:txBody>
      </p:sp>
      <p:sp>
        <p:nvSpPr>
          <p:cNvPr name="TextBox 15" id="15"/>
          <p:cNvSpPr txBox="true"/>
          <p:nvPr/>
        </p:nvSpPr>
        <p:spPr>
          <a:xfrm rot="0">
            <a:off x="11534902" y="4637669"/>
            <a:ext cx="5437223" cy="491490"/>
          </a:xfrm>
          <a:prstGeom prst="rect">
            <a:avLst/>
          </a:prstGeom>
        </p:spPr>
        <p:txBody>
          <a:bodyPr anchor="t" rtlCol="false" tIns="0" lIns="0" bIns="0" rIns="0">
            <a:spAutoFit/>
          </a:bodyPr>
          <a:lstStyle/>
          <a:p>
            <a:pPr algn="l">
              <a:lnSpc>
                <a:spcPts val="3600"/>
              </a:lnSpc>
            </a:pPr>
            <a:r>
              <a:rPr lang="en-US" b="true" sz="3600" i="true">
                <a:solidFill>
                  <a:srgbClr val="545454"/>
                </a:solidFill>
                <a:latin typeface="Rubik Semi-Bold Italics"/>
                <a:ea typeface="Rubik Semi-Bold Italics"/>
                <a:cs typeface="Rubik Semi-Bold Italics"/>
                <a:sym typeface="Rubik Semi-Bold Italics"/>
              </a:rPr>
              <a:t>Akış Şeması</a:t>
            </a:r>
          </a:p>
        </p:txBody>
      </p:sp>
      <p:sp>
        <p:nvSpPr>
          <p:cNvPr name="TextBox 16" id="16"/>
          <p:cNvSpPr txBox="true"/>
          <p:nvPr/>
        </p:nvSpPr>
        <p:spPr>
          <a:xfrm rot="0">
            <a:off x="11534902" y="5339995"/>
            <a:ext cx="5437223" cy="491490"/>
          </a:xfrm>
          <a:prstGeom prst="rect">
            <a:avLst/>
          </a:prstGeom>
        </p:spPr>
        <p:txBody>
          <a:bodyPr anchor="t" rtlCol="false" tIns="0" lIns="0" bIns="0" rIns="0">
            <a:spAutoFit/>
          </a:bodyPr>
          <a:lstStyle/>
          <a:p>
            <a:pPr algn="l">
              <a:lnSpc>
                <a:spcPts val="3600"/>
              </a:lnSpc>
            </a:pPr>
            <a:r>
              <a:rPr lang="en-US" b="true" sz="3600" i="true">
                <a:solidFill>
                  <a:srgbClr val="545454"/>
                </a:solidFill>
                <a:latin typeface="Rubik Semi-Bold Italics"/>
                <a:ea typeface="Rubik Semi-Bold Italics"/>
                <a:cs typeface="Rubik Semi-Bold Italics"/>
                <a:sym typeface="Rubik Semi-Bold Italics"/>
              </a:rPr>
              <a:t>Veri Setleri</a:t>
            </a:r>
          </a:p>
        </p:txBody>
      </p:sp>
      <p:sp>
        <p:nvSpPr>
          <p:cNvPr name="TextBox 17" id="17"/>
          <p:cNvSpPr txBox="true"/>
          <p:nvPr/>
        </p:nvSpPr>
        <p:spPr>
          <a:xfrm rot="0">
            <a:off x="11534902" y="6042320"/>
            <a:ext cx="5437223" cy="491490"/>
          </a:xfrm>
          <a:prstGeom prst="rect">
            <a:avLst/>
          </a:prstGeom>
        </p:spPr>
        <p:txBody>
          <a:bodyPr anchor="t" rtlCol="false" tIns="0" lIns="0" bIns="0" rIns="0">
            <a:spAutoFit/>
          </a:bodyPr>
          <a:lstStyle/>
          <a:p>
            <a:pPr algn="l">
              <a:lnSpc>
                <a:spcPts val="3600"/>
              </a:lnSpc>
            </a:pPr>
            <a:r>
              <a:rPr lang="en-US" b="true" sz="3600" i="true">
                <a:solidFill>
                  <a:srgbClr val="545454"/>
                </a:solidFill>
                <a:latin typeface="Rubik Semi-Bold Italics"/>
                <a:ea typeface="Rubik Semi-Bold Italics"/>
                <a:cs typeface="Rubik Semi-Bold Italics"/>
                <a:sym typeface="Rubik Semi-Bold Italics"/>
              </a:rPr>
              <a:t>Görüntü Ön İşleme</a:t>
            </a:r>
          </a:p>
        </p:txBody>
      </p:sp>
      <p:sp>
        <p:nvSpPr>
          <p:cNvPr name="TextBox 18" id="18"/>
          <p:cNvSpPr txBox="true"/>
          <p:nvPr/>
        </p:nvSpPr>
        <p:spPr>
          <a:xfrm rot="0">
            <a:off x="11534902" y="6744645"/>
            <a:ext cx="6163886" cy="491490"/>
          </a:xfrm>
          <a:prstGeom prst="rect">
            <a:avLst/>
          </a:prstGeom>
        </p:spPr>
        <p:txBody>
          <a:bodyPr anchor="t" rtlCol="false" tIns="0" lIns="0" bIns="0" rIns="0">
            <a:spAutoFit/>
          </a:bodyPr>
          <a:lstStyle/>
          <a:p>
            <a:pPr algn="l">
              <a:lnSpc>
                <a:spcPts val="3600"/>
              </a:lnSpc>
            </a:pPr>
            <a:r>
              <a:rPr lang="en-US" b="true" sz="3600" i="true">
                <a:solidFill>
                  <a:srgbClr val="545454"/>
                </a:solidFill>
                <a:latin typeface="Rubik Semi-Bold Italics"/>
                <a:ea typeface="Rubik Semi-Bold Italics"/>
                <a:cs typeface="Rubik Semi-Bold Italics"/>
                <a:sym typeface="Rubik Semi-Bold Italics"/>
              </a:rPr>
              <a:t>Özellik Çıkarımı</a:t>
            </a:r>
          </a:p>
        </p:txBody>
      </p:sp>
      <p:sp>
        <p:nvSpPr>
          <p:cNvPr name="TextBox 19" id="19"/>
          <p:cNvSpPr txBox="true"/>
          <p:nvPr/>
        </p:nvSpPr>
        <p:spPr>
          <a:xfrm rot="0">
            <a:off x="11534902" y="7446971"/>
            <a:ext cx="5437223" cy="491490"/>
          </a:xfrm>
          <a:prstGeom prst="rect">
            <a:avLst/>
          </a:prstGeom>
        </p:spPr>
        <p:txBody>
          <a:bodyPr anchor="t" rtlCol="false" tIns="0" lIns="0" bIns="0" rIns="0">
            <a:spAutoFit/>
          </a:bodyPr>
          <a:lstStyle/>
          <a:p>
            <a:pPr algn="l">
              <a:lnSpc>
                <a:spcPts val="3600"/>
              </a:lnSpc>
            </a:pPr>
            <a:r>
              <a:rPr lang="en-US" b="true" sz="3600" i="true">
                <a:solidFill>
                  <a:srgbClr val="545454"/>
                </a:solidFill>
                <a:latin typeface="Rubik Semi-Bold Italics"/>
                <a:ea typeface="Rubik Semi-Bold Italics"/>
                <a:cs typeface="Rubik Semi-Bold Italics"/>
                <a:sym typeface="Rubik Semi-Bold Italics"/>
              </a:rPr>
              <a:t>Makine Öğrenmesi</a:t>
            </a:r>
          </a:p>
        </p:txBody>
      </p:sp>
      <p:grpSp>
        <p:nvGrpSpPr>
          <p:cNvPr name="Group 20" id="20"/>
          <p:cNvGrpSpPr/>
          <p:nvPr/>
        </p:nvGrpSpPr>
        <p:grpSpPr>
          <a:xfrm rot="0">
            <a:off x="10647366" y="4522699"/>
            <a:ext cx="664280" cy="66428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p:spPr>
        </p:sp>
        <p:sp>
          <p:nvSpPr>
            <p:cNvPr name="TextBox 22" id="22"/>
            <p:cNvSpPr txBox="true"/>
            <p:nvPr/>
          </p:nvSpPr>
          <p:spPr>
            <a:xfrm>
              <a:off x="76200" y="76200"/>
              <a:ext cx="660400" cy="660400"/>
            </a:xfrm>
            <a:prstGeom prst="rect">
              <a:avLst/>
            </a:prstGeom>
          </p:spPr>
          <p:txBody>
            <a:bodyPr anchor="ctr" rtlCol="false" tIns="50800" lIns="50800" bIns="50800" rIns="50800"/>
            <a:lstStyle/>
            <a:p>
              <a:pPr algn="ctr">
                <a:lnSpc>
                  <a:spcPts val="2733"/>
                </a:lnSpc>
              </a:pPr>
            </a:p>
          </p:txBody>
        </p:sp>
      </p:grpSp>
      <p:grpSp>
        <p:nvGrpSpPr>
          <p:cNvPr name="Group 23" id="23"/>
          <p:cNvGrpSpPr/>
          <p:nvPr/>
        </p:nvGrpSpPr>
        <p:grpSpPr>
          <a:xfrm rot="0">
            <a:off x="10647366" y="5225025"/>
            <a:ext cx="664280" cy="66428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p:spPr>
        </p:sp>
        <p:sp>
          <p:nvSpPr>
            <p:cNvPr name="TextBox 25" id="25"/>
            <p:cNvSpPr txBox="true"/>
            <p:nvPr/>
          </p:nvSpPr>
          <p:spPr>
            <a:xfrm>
              <a:off x="76200" y="76200"/>
              <a:ext cx="660400" cy="660400"/>
            </a:xfrm>
            <a:prstGeom prst="rect">
              <a:avLst/>
            </a:prstGeom>
          </p:spPr>
          <p:txBody>
            <a:bodyPr anchor="ctr" rtlCol="false" tIns="50800" lIns="50800" bIns="50800" rIns="50800"/>
            <a:lstStyle/>
            <a:p>
              <a:pPr algn="ctr">
                <a:lnSpc>
                  <a:spcPts val="2733"/>
                </a:lnSpc>
              </a:pPr>
            </a:p>
          </p:txBody>
        </p:sp>
      </p:grpSp>
      <p:grpSp>
        <p:nvGrpSpPr>
          <p:cNvPr name="Group 26" id="26"/>
          <p:cNvGrpSpPr/>
          <p:nvPr/>
        </p:nvGrpSpPr>
        <p:grpSpPr>
          <a:xfrm rot="0">
            <a:off x="10647366" y="5927350"/>
            <a:ext cx="664280" cy="66428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p:spPr>
        </p:sp>
        <p:sp>
          <p:nvSpPr>
            <p:cNvPr name="TextBox 28" id="28"/>
            <p:cNvSpPr txBox="true"/>
            <p:nvPr/>
          </p:nvSpPr>
          <p:spPr>
            <a:xfrm>
              <a:off x="76200" y="76200"/>
              <a:ext cx="660400" cy="660400"/>
            </a:xfrm>
            <a:prstGeom prst="rect">
              <a:avLst/>
            </a:prstGeom>
          </p:spPr>
          <p:txBody>
            <a:bodyPr anchor="ctr" rtlCol="false" tIns="50800" lIns="50800" bIns="50800" rIns="50800"/>
            <a:lstStyle/>
            <a:p>
              <a:pPr algn="ctr">
                <a:lnSpc>
                  <a:spcPts val="2733"/>
                </a:lnSpc>
              </a:pPr>
            </a:p>
          </p:txBody>
        </p:sp>
      </p:grpSp>
      <p:grpSp>
        <p:nvGrpSpPr>
          <p:cNvPr name="Group 29" id="29"/>
          <p:cNvGrpSpPr/>
          <p:nvPr/>
        </p:nvGrpSpPr>
        <p:grpSpPr>
          <a:xfrm rot="0">
            <a:off x="10647366" y="6629675"/>
            <a:ext cx="664280" cy="66428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p:spPr>
        </p:sp>
        <p:sp>
          <p:nvSpPr>
            <p:cNvPr name="TextBox 31" id="31"/>
            <p:cNvSpPr txBox="true"/>
            <p:nvPr/>
          </p:nvSpPr>
          <p:spPr>
            <a:xfrm>
              <a:off x="76200" y="76200"/>
              <a:ext cx="660400" cy="660400"/>
            </a:xfrm>
            <a:prstGeom prst="rect">
              <a:avLst/>
            </a:prstGeom>
          </p:spPr>
          <p:txBody>
            <a:bodyPr anchor="ctr" rtlCol="false" tIns="50800" lIns="50800" bIns="50800" rIns="50800"/>
            <a:lstStyle/>
            <a:p>
              <a:pPr algn="ctr">
                <a:lnSpc>
                  <a:spcPts val="2733"/>
                </a:lnSpc>
              </a:pPr>
            </a:p>
          </p:txBody>
        </p:sp>
      </p:grpSp>
      <p:grpSp>
        <p:nvGrpSpPr>
          <p:cNvPr name="Group 32" id="32"/>
          <p:cNvGrpSpPr/>
          <p:nvPr/>
        </p:nvGrpSpPr>
        <p:grpSpPr>
          <a:xfrm rot="0">
            <a:off x="10647366" y="7332001"/>
            <a:ext cx="664280" cy="66428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p:spPr>
        </p:sp>
        <p:sp>
          <p:nvSpPr>
            <p:cNvPr name="TextBox 34" id="34"/>
            <p:cNvSpPr txBox="true"/>
            <p:nvPr/>
          </p:nvSpPr>
          <p:spPr>
            <a:xfrm>
              <a:off x="76200" y="76200"/>
              <a:ext cx="660400" cy="660400"/>
            </a:xfrm>
            <a:prstGeom prst="rect">
              <a:avLst/>
            </a:prstGeom>
          </p:spPr>
          <p:txBody>
            <a:bodyPr anchor="ctr" rtlCol="false" tIns="50800" lIns="50800" bIns="50800" rIns="50800"/>
            <a:lstStyle/>
            <a:p>
              <a:pPr algn="ctr">
                <a:lnSpc>
                  <a:spcPts val="2733"/>
                </a:lnSpc>
              </a:pPr>
            </a:p>
          </p:txBody>
        </p:sp>
      </p:grpSp>
      <p:sp>
        <p:nvSpPr>
          <p:cNvPr name="TextBox 35" id="35"/>
          <p:cNvSpPr txBox="true"/>
          <p:nvPr/>
        </p:nvSpPr>
        <p:spPr>
          <a:xfrm rot="0">
            <a:off x="11534902" y="8149351"/>
            <a:ext cx="5437223" cy="491490"/>
          </a:xfrm>
          <a:prstGeom prst="rect">
            <a:avLst/>
          </a:prstGeom>
        </p:spPr>
        <p:txBody>
          <a:bodyPr anchor="t" rtlCol="false" tIns="0" lIns="0" bIns="0" rIns="0">
            <a:spAutoFit/>
          </a:bodyPr>
          <a:lstStyle/>
          <a:p>
            <a:pPr algn="l">
              <a:lnSpc>
                <a:spcPts val="3600"/>
              </a:lnSpc>
            </a:pPr>
            <a:r>
              <a:rPr lang="en-US" b="true" sz="3600" i="true">
                <a:solidFill>
                  <a:srgbClr val="545454"/>
                </a:solidFill>
                <a:latin typeface="Rubik Semi-Bold Italics"/>
                <a:ea typeface="Rubik Semi-Bold Italics"/>
                <a:cs typeface="Rubik Semi-Bold Italics"/>
                <a:sym typeface="Rubik Semi-Bold Italics"/>
              </a:rPr>
              <a:t>Başarı Ölçütleri</a:t>
            </a:r>
          </a:p>
        </p:txBody>
      </p:sp>
      <p:grpSp>
        <p:nvGrpSpPr>
          <p:cNvPr name="Group 36" id="36"/>
          <p:cNvGrpSpPr/>
          <p:nvPr/>
        </p:nvGrpSpPr>
        <p:grpSpPr>
          <a:xfrm rot="0">
            <a:off x="10647366" y="8034381"/>
            <a:ext cx="664280" cy="66428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p:spPr>
        </p:sp>
        <p:sp>
          <p:nvSpPr>
            <p:cNvPr name="TextBox 38" id="38"/>
            <p:cNvSpPr txBox="true"/>
            <p:nvPr/>
          </p:nvSpPr>
          <p:spPr>
            <a:xfrm>
              <a:off x="76200" y="76200"/>
              <a:ext cx="660400" cy="660400"/>
            </a:xfrm>
            <a:prstGeom prst="rect">
              <a:avLst/>
            </a:prstGeom>
          </p:spPr>
          <p:txBody>
            <a:bodyPr anchor="ctr" rtlCol="false" tIns="50800" lIns="50800" bIns="50800" rIns="50800"/>
            <a:lstStyle/>
            <a:p>
              <a:pPr algn="ctr">
                <a:lnSpc>
                  <a:spcPts val="2733"/>
                </a:lnSpc>
              </a:pP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p:cSld>
    <p:bg>
      <p:bgPr>
        <a:solidFill>
          <a:srgbClr val="F8F6DF"/>
        </a:solidFill>
      </p:bgPr>
    </p:bg>
    <p:spTree>
      <p:nvGrpSpPr>
        <p:cNvPr id="1" name=""/>
        <p:cNvGrpSpPr/>
        <p:nvPr/>
      </p:nvGrpSpPr>
      <p:grpSpPr>
        <a:xfrm>
          <a:off x="0" y="0"/>
          <a:ext cx="0" cy="0"/>
          <a:chOff x="0" y="0"/>
          <a:chExt cx="0" cy="0"/>
        </a:xfrm>
      </p:grpSpPr>
      <p:grpSp>
        <p:nvGrpSpPr>
          <p:cNvPr name="Group 2" id="2"/>
          <p:cNvGrpSpPr/>
          <p:nvPr/>
        </p:nvGrpSpPr>
        <p:grpSpPr>
          <a:xfrm rot="0">
            <a:off x="-15038114" y="1657061"/>
            <a:ext cx="47627973" cy="4762797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
        <p:nvSpPr>
          <p:cNvPr name="TextBox 5" id="5"/>
          <p:cNvSpPr txBox="true"/>
          <p:nvPr/>
        </p:nvSpPr>
        <p:spPr>
          <a:xfrm rot="0">
            <a:off x="2585814" y="3829053"/>
            <a:ext cx="13116371" cy="1619250"/>
          </a:xfrm>
          <a:prstGeom prst="rect">
            <a:avLst/>
          </a:prstGeom>
        </p:spPr>
        <p:txBody>
          <a:bodyPr anchor="t" rtlCol="false" tIns="0" lIns="0" bIns="0" rIns="0">
            <a:spAutoFit/>
          </a:bodyPr>
          <a:lstStyle/>
          <a:p>
            <a:pPr algn="ctr">
              <a:lnSpc>
                <a:spcPts val="12000"/>
              </a:lnSpc>
            </a:pPr>
            <a:r>
              <a:rPr lang="en-US" b="true" sz="12000" i="true">
                <a:solidFill>
                  <a:srgbClr val="F8F6DF"/>
                </a:solidFill>
                <a:latin typeface="Rubik Semi-Bold Italics"/>
                <a:ea typeface="Rubik Semi-Bold Italics"/>
                <a:cs typeface="Rubik Semi-Bold Italics"/>
                <a:sym typeface="Rubik Semi-Bold Italics"/>
              </a:rPr>
              <a:t>Teşekkür Ederiz</a:t>
            </a:r>
          </a:p>
        </p:txBody>
      </p:sp>
      <p:grpSp>
        <p:nvGrpSpPr>
          <p:cNvPr name="Group 6" id="6"/>
          <p:cNvGrpSpPr/>
          <p:nvPr/>
        </p:nvGrpSpPr>
        <p:grpSpPr>
          <a:xfrm rot="0">
            <a:off x="11281594" y="8602897"/>
            <a:ext cx="882217" cy="8822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DF"/>
            </a:solidFill>
          </p:spPr>
        </p:sp>
        <p:sp>
          <p:nvSpPr>
            <p:cNvPr name="TextBox 8" id="8"/>
            <p:cNvSpPr txBox="true"/>
            <p:nvPr/>
          </p:nvSpPr>
          <p:spPr>
            <a:xfrm>
              <a:off x="190500" y="190500"/>
              <a:ext cx="431800" cy="431800"/>
            </a:xfrm>
            <a:prstGeom prst="rect">
              <a:avLst/>
            </a:prstGeom>
          </p:spPr>
          <p:txBody>
            <a:bodyPr anchor="ctr" rtlCol="false" tIns="50800" lIns="50800" bIns="50800" rIns="50800"/>
            <a:lstStyle/>
            <a:p>
              <a:pPr algn="ctr">
                <a:lnSpc>
                  <a:spcPts val="1689"/>
                </a:lnSpc>
              </a:pPr>
            </a:p>
          </p:txBody>
        </p:sp>
      </p:grpSp>
      <p:grpSp>
        <p:nvGrpSpPr>
          <p:cNvPr name="Group 9" id="9"/>
          <p:cNvGrpSpPr/>
          <p:nvPr/>
        </p:nvGrpSpPr>
        <p:grpSpPr>
          <a:xfrm rot="0">
            <a:off x="11975214" y="8401612"/>
            <a:ext cx="402571" cy="4025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DF"/>
            </a:solidFill>
          </p:spPr>
        </p:sp>
        <p:sp>
          <p:nvSpPr>
            <p:cNvPr name="TextBox 11" id="11"/>
            <p:cNvSpPr txBox="true"/>
            <p:nvPr/>
          </p:nvSpPr>
          <p:spPr>
            <a:xfrm>
              <a:off x="190500" y="190500"/>
              <a:ext cx="431800" cy="431800"/>
            </a:xfrm>
            <a:prstGeom prst="rect">
              <a:avLst/>
            </a:prstGeom>
          </p:spPr>
          <p:txBody>
            <a:bodyPr anchor="ctr" rtlCol="false" tIns="50800" lIns="50800" bIns="50800" rIns="50800"/>
            <a:lstStyle/>
            <a:p>
              <a:pPr algn="ctr">
                <a:lnSpc>
                  <a:spcPts val="1689"/>
                </a:lnSpc>
              </a:pPr>
            </a:p>
          </p:txBody>
        </p:sp>
      </p:grpSp>
      <p:sp>
        <p:nvSpPr>
          <p:cNvPr name="TextBox 12" id="12"/>
          <p:cNvSpPr txBox="true"/>
          <p:nvPr/>
        </p:nvSpPr>
        <p:spPr>
          <a:xfrm rot="0">
            <a:off x="6336813" y="7569708"/>
            <a:ext cx="9889563" cy="1234475"/>
          </a:xfrm>
          <a:prstGeom prst="rect">
            <a:avLst/>
          </a:prstGeom>
        </p:spPr>
        <p:txBody>
          <a:bodyPr anchor="t" rtlCol="false" tIns="0" lIns="0" bIns="0" rIns="0">
            <a:spAutoFit/>
          </a:bodyPr>
          <a:lstStyle/>
          <a:p>
            <a:pPr algn="l">
              <a:lnSpc>
                <a:spcPts val="4885"/>
              </a:lnSpc>
            </a:pPr>
            <a:r>
              <a:rPr lang="en-US" sz="4441" i="true">
                <a:solidFill>
                  <a:srgbClr val="F8F6DF"/>
                </a:solidFill>
                <a:latin typeface="Rubik Italics"/>
                <a:ea typeface="Rubik Italics"/>
                <a:cs typeface="Rubik Italics"/>
                <a:sym typeface="Rubik Italics"/>
              </a:rPr>
              <a:t>Osman Emir Hamamcı</a:t>
            </a:r>
          </a:p>
          <a:p>
            <a:pPr algn="l">
              <a:lnSpc>
                <a:spcPts val="4885"/>
              </a:lnSpc>
            </a:pPr>
            <a:r>
              <a:rPr lang="en-US" sz="4441" i="true">
                <a:solidFill>
                  <a:srgbClr val="F8F6DF"/>
                </a:solidFill>
                <a:latin typeface="Rubik Italics"/>
                <a:ea typeface="Rubik Italics"/>
                <a:cs typeface="Rubik Italics"/>
                <a:sym typeface="Rubik Italics"/>
              </a:rPr>
              <a:t>Eren Kurtulan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p:cSld>
    <p:bg>
      <p:bgPr>
        <a:solidFill>
          <a:srgbClr val="F8F6DF"/>
        </a:solidFill>
      </p:bgPr>
    </p:bg>
    <p:spTree>
      <p:nvGrpSpPr>
        <p:cNvPr id="1" name=""/>
        <p:cNvGrpSpPr/>
        <p:nvPr/>
      </p:nvGrpSpPr>
      <p:grpSpPr>
        <a:xfrm>
          <a:off x="0" y="0"/>
          <a:ext cx="0" cy="0"/>
          <a:chOff x="0" y="0"/>
          <a:chExt cx="0" cy="0"/>
        </a:xfrm>
      </p:grpSpPr>
      <p:grpSp>
        <p:nvGrpSpPr>
          <p:cNvPr name="Group 2" id="2"/>
          <p:cNvGrpSpPr/>
          <p:nvPr/>
        </p:nvGrpSpPr>
        <p:grpSpPr>
          <a:xfrm rot="0">
            <a:off x="-8797609" y="3425435"/>
            <a:ext cx="14318342" cy="1431834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
        <p:nvSpPr>
          <p:cNvPr name="TextBox 5" id="5"/>
          <p:cNvSpPr txBox="true"/>
          <p:nvPr/>
        </p:nvSpPr>
        <p:spPr>
          <a:xfrm rot="0">
            <a:off x="4222833" y="1753031"/>
            <a:ext cx="6104739" cy="655320"/>
          </a:xfrm>
          <a:prstGeom prst="rect">
            <a:avLst/>
          </a:prstGeom>
        </p:spPr>
        <p:txBody>
          <a:bodyPr anchor="t" rtlCol="false" tIns="0" lIns="0" bIns="0" rIns="0">
            <a:spAutoFit/>
          </a:bodyPr>
          <a:lstStyle/>
          <a:p>
            <a:pPr algn="l">
              <a:lnSpc>
                <a:spcPts val="4800"/>
              </a:lnSpc>
            </a:pPr>
            <a:r>
              <a:rPr lang="en-US" sz="4800" b="true">
                <a:solidFill>
                  <a:srgbClr val="FF6238"/>
                </a:solidFill>
                <a:latin typeface="Rubik Semi-Bold"/>
                <a:ea typeface="Rubik Semi-Bold"/>
                <a:cs typeface="Rubik Semi-Bold"/>
                <a:sym typeface="Rubik Semi-Bold"/>
              </a:rPr>
              <a:t>İris Tanıma Nedir</a:t>
            </a:r>
          </a:p>
        </p:txBody>
      </p:sp>
      <p:sp>
        <p:nvSpPr>
          <p:cNvPr name="TextBox 6" id="6"/>
          <p:cNvSpPr txBox="true"/>
          <p:nvPr/>
        </p:nvSpPr>
        <p:spPr>
          <a:xfrm rot="0">
            <a:off x="4222833" y="3587646"/>
            <a:ext cx="14376688" cy="2136172"/>
          </a:xfrm>
          <a:prstGeom prst="rect">
            <a:avLst/>
          </a:prstGeom>
        </p:spPr>
        <p:txBody>
          <a:bodyPr anchor="t" rtlCol="false" tIns="0" lIns="0" bIns="0" rIns="0">
            <a:spAutoFit/>
          </a:bodyPr>
          <a:lstStyle/>
          <a:p>
            <a:pPr algn="l">
              <a:lnSpc>
                <a:spcPts val="3420"/>
              </a:lnSpc>
            </a:pPr>
            <a:r>
              <a:rPr lang="en-US" sz="3109" i="true">
                <a:solidFill>
                  <a:srgbClr val="545454"/>
                </a:solidFill>
                <a:latin typeface="Rubik Italics"/>
                <a:ea typeface="Rubik Italics"/>
                <a:cs typeface="Rubik Italics"/>
                <a:sym typeface="Rubik Italics"/>
              </a:rPr>
              <a:t>Göz iris tanıma, bireylerin kimliklerini doğrulamak veya tanımlamak için göz irisi desenlerini analiz eden bir biyometrik tanıma teknolojisidir. İris, gözün renkli kısmıdır ve her bireyde benzersiz bir desene sahiptir. İris tanıma teknolojisi, bu desenlerin özelliklerini kullanarak yüksek güvenilirlikte kimlik doğrulama sağlar.</a:t>
            </a:r>
          </a:p>
        </p:txBody>
      </p:sp>
      <p:sp>
        <p:nvSpPr>
          <p:cNvPr name="TextBox 7" id="7"/>
          <p:cNvSpPr txBox="true"/>
          <p:nvPr/>
        </p:nvSpPr>
        <p:spPr>
          <a:xfrm rot="0">
            <a:off x="16199983" y="8798560"/>
            <a:ext cx="938492" cy="459740"/>
          </a:xfrm>
          <a:prstGeom prst="rect">
            <a:avLst/>
          </a:prstGeom>
        </p:spPr>
        <p:txBody>
          <a:bodyPr anchor="t" rtlCol="false" tIns="0" lIns="0" bIns="0" rIns="0">
            <a:spAutoFit/>
          </a:bodyPr>
          <a:lstStyle/>
          <a:p>
            <a:pPr algn="r">
              <a:lnSpc>
                <a:spcPts val="3520"/>
              </a:lnSpc>
            </a:pPr>
            <a:r>
              <a:rPr lang="en-US" sz="3200" i="true">
                <a:solidFill>
                  <a:srgbClr val="191919"/>
                </a:solidFill>
                <a:latin typeface="Rubik Italics"/>
                <a:ea typeface="Rubik Italics"/>
                <a:cs typeface="Rubik Italics"/>
                <a:sym typeface="Rubik Italics"/>
              </a:rPr>
              <a:t>3</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p:cSld>
    <p:bg>
      <p:bgPr>
        <a:solidFill>
          <a:srgbClr val="F8F6DF"/>
        </a:solidFill>
      </p:bgPr>
    </p:bg>
    <p:spTree>
      <p:nvGrpSpPr>
        <p:cNvPr id="1" name=""/>
        <p:cNvGrpSpPr/>
        <p:nvPr/>
      </p:nvGrpSpPr>
      <p:grpSpPr>
        <a:xfrm>
          <a:off x="0" y="0"/>
          <a:ext cx="0" cy="0"/>
          <a:chOff x="0" y="0"/>
          <a:chExt cx="0" cy="0"/>
        </a:xfrm>
      </p:grpSpPr>
      <p:grpSp>
        <p:nvGrpSpPr>
          <p:cNvPr name="Group 2" id="2"/>
          <p:cNvGrpSpPr/>
          <p:nvPr/>
        </p:nvGrpSpPr>
        <p:grpSpPr>
          <a:xfrm rot="0">
            <a:off x="1407074" y="8323554"/>
            <a:ext cx="15473853" cy="15463978"/>
            <a:chOff x="0" y="0"/>
            <a:chExt cx="812800" cy="812281"/>
          </a:xfrm>
        </p:grpSpPr>
        <p:sp>
          <p:nvSpPr>
            <p:cNvPr name="Freeform 3" id="3"/>
            <p:cNvSpPr/>
            <p:nvPr/>
          </p:nvSpPr>
          <p:spPr>
            <a:xfrm flipH="false" flipV="false" rot="0">
              <a:off x="0" y="0"/>
              <a:ext cx="812800" cy="812281"/>
            </a:xfrm>
            <a:custGeom>
              <a:avLst/>
              <a:gdLst/>
              <a:ahLst/>
              <a:cxnLst/>
              <a:rect r="r" b="b" t="t" l="l"/>
              <a:pathLst>
                <a:path h="812281" w="812800">
                  <a:moveTo>
                    <a:pt x="406400" y="0"/>
                  </a:moveTo>
                  <a:cubicBezTo>
                    <a:pt x="181951" y="0"/>
                    <a:pt x="0" y="181835"/>
                    <a:pt x="0" y="406141"/>
                  </a:cubicBezTo>
                  <a:cubicBezTo>
                    <a:pt x="0" y="630446"/>
                    <a:pt x="181951" y="812281"/>
                    <a:pt x="406400" y="812281"/>
                  </a:cubicBezTo>
                  <a:cubicBezTo>
                    <a:pt x="630849" y="812281"/>
                    <a:pt x="812800" y="630446"/>
                    <a:pt x="812800" y="406141"/>
                  </a:cubicBezTo>
                  <a:cubicBezTo>
                    <a:pt x="812800" y="181835"/>
                    <a:pt x="630849" y="0"/>
                    <a:pt x="406400" y="0"/>
                  </a:cubicBezTo>
                  <a:close/>
                </a:path>
              </a:pathLst>
            </a:custGeom>
            <a:solidFill>
              <a:srgbClr val="FF6238"/>
            </a:solidFill>
            <a:ln w="542925" cap="sq">
              <a:solidFill>
                <a:srgbClr val="D83F16"/>
              </a:solidFill>
              <a:prstDash val="solid"/>
              <a:miter/>
            </a:ln>
          </p:spPr>
        </p:sp>
        <p:sp>
          <p:nvSpPr>
            <p:cNvPr name="TextBox 4" id="4"/>
            <p:cNvSpPr txBox="true"/>
            <p:nvPr/>
          </p:nvSpPr>
          <p:spPr>
            <a:xfrm>
              <a:off x="76200" y="76151"/>
              <a:ext cx="660400" cy="659979"/>
            </a:xfrm>
            <a:prstGeom prst="rect">
              <a:avLst/>
            </a:prstGeom>
          </p:spPr>
          <p:txBody>
            <a:bodyPr anchor="ctr" rtlCol="false" tIns="50800" lIns="50800" bIns="50800" rIns="50800"/>
            <a:lstStyle/>
            <a:p>
              <a:pPr algn="ctr">
                <a:lnSpc>
                  <a:spcPts val="2158"/>
                </a:lnSpc>
              </a:pPr>
            </a:p>
          </p:txBody>
        </p:sp>
      </p:grpSp>
      <p:sp>
        <p:nvSpPr>
          <p:cNvPr name="TextBox 5" id="5"/>
          <p:cNvSpPr txBox="true"/>
          <p:nvPr/>
        </p:nvSpPr>
        <p:spPr>
          <a:xfrm rot="0">
            <a:off x="16199983" y="8798560"/>
            <a:ext cx="938492" cy="459740"/>
          </a:xfrm>
          <a:prstGeom prst="rect">
            <a:avLst/>
          </a:prstGeom>
        </p:spPr>
        <p:txBody>
          <a:bodyPr anchor="t" rtlCol="false" tIns="0" lIns="0" bIns="0" rIns="0">
            <a:spAutoFit/>
          </a:bodyPr>
          <a:lstStyle/>
          <a:p>
            <a:pPr algn="r">
              <a:lnSpc>
                <a:spcPts val="3520"/>
              </a:lnSpc>
            </a:pPr>
            <a:r>
              <a:rPr lang="en-US" sz="3200" i="true">
                <a:solidFill>
                  <a:srgbClr val="191919"/>
                </a:solidFill>
                <a:latin typeface="Rubik Italics"/>
                <a:ea typeface="Rubik Italics"/>
                <a:cs typeface="Rubik Italics"/>
                <a:sym typeface="Rubik Italics"/>
              </a:rPr>
              <a:t>4</a:t>
            </a:r>
          </a:p>
        </p:txBody>
      </p:sp>
      <p:sp>
        <p:nvSpPr>
          <p:cNvPr name="TextBox 6" id="6"/>
          <p:cNvSpPr txBox="true"/>
          <p:nvPr/>
        </p:nvSpPr>
        <p:spPr>
          <a:xfrm rot="0">
            <a:off x="354238" y="653645"/>
            <a:ext cx="17579524" cy="7052459"/>
          </a:xfrm>
          <a:prstGeom prst="rect">
            <a:avLst/>
          </a:prstGeom>
        </p:spPr>
        <p:txBody>
          <a:bodyPr anchor="t" rtlCol="false" tIns="0" lIns="0" bIns="0" rIns="0">
            <a:spAutoFit/>
          </a:bodyPr>
          <a:lstStyle/>
          <a:p>
            <a:pPr algn="l">
              <a:lnSpc>
                <a:spcPts val="3981"/>
              </a:lnSpc>
            </a:pPr>
            <a:r>
              <a:rPr lang="en-US" sz="2844">
                <a:solidFill>
                  <a:srgbClr val="000000"/>
                </a:solidFill>
                <a:latin typeface="Rubik"/>
                <a:ea typeface="Rubik"/>
                <a:cs typeface="Rubik"/>
                <a:sym typeface="Rubik"/>
              </a:rPr>
              <a:t>Biyometrik sistemler, şifre hatırlama veya kimlik taşıma gibi geleneksel yöntemlere ihtiyaç duymadan, kişiye özgü fiziksel veya davranışsal özellikleri kullanır. Bu sistemler, bireylerin özelliklerini kaydederek bir veritabanı oluşturur ve daha sonra güvenlik sorgulamalarında bu verileri kullanır.</a:t>
            </a:r>
          </a:p>
          <a:p>
            <a:pPr algn="l">
              <a:lnSpc>
                <a:spcPts val="3981"/>
              </a:lnSpc>
            </a:pPr>
          </a:p>
          <a:p>
            <a:pPr algn="l">
              <a:lnSpc>
                <a:spcPts val="3981"/>
              </a:lnSpc>
            </a:pPr>
            <a:r>
              <a:rPr lang="en-US" sz="2844">
                <a:solidFill>
                  <a:srgbClr val="000000"/>
                </a:solidFill>
                <a:latin typeface="Rubik"/>
                <a:ea typeface="Rubik"/>
                <a:cs typeface="Rubik"/>
                <a:sym typeface="Rubik"/>
              </a:rPr>
              <a:t>İris tanıma, biyometrik sistemler arasında öne çıkan bir teknolojidir. Bunun başlıca nedenleri:</a:t>
            </a:r>
          </a:p>
          <a:p>
            <a:pPr algn="l">
              <a:lnSpc>
                <a:spcPts val="3981"/>
              </a:lnSpc>
            </a:pPr>
          </a:p>
          <a:p>
            <a:pPr algn="l" marL="614052" indent="-307026" lvl="1">
              <a:lnSpc>
                <a:spcPts val="3981"/>
              </a:lnSpc>
              <a:buFont typeface="Arial"/>
              <a:buChar char="•"/>
            </a:pPr>
            <a:r>
              <a:rPr lang="en-US" sz="2844">
                <a:solidFill>
                  <a:srgbClr val="000000"/>
                </a:solidFill>
                <a:latin typeface="Rubik"/>
                <a:ea typeface="Rubik"/>
                <a:cs typeface="Rubik"/>
                <a:sym typeface="Rubik"/>
              </a:rPr>
              <a:t>Yaşam boyu kararlılık: İris yapısı doğumdan itibaren değişmez.</a:t>
            </a:r>
          </a:p>
          <a:p>
            <a:pPr algn="l" marL="614052" indent="-307026" lvl="1">
              <a:lnSpc>
                <a:spcPts val="3981"/>
              </a:lnSpc>
              <a:buFont typeface="Arial"/>
              <a:buChar char="•"/>
            </a:pPr>
            <a:r>
              <a:rPr lang="en-US" sz="2844">
                <a:solidFill>
                  <a:srgbClr val="000000"/>
                </a:solidFill>
                <a:latin typeface="Rubik"/>
                <a:ea typeface="Rubik"/>
                <a:cs typeface="Rubik"/>
                <a:sym typeface="Rubik"/>
              </a:rPr>
              <a:t> İris, diğer biyometrik yöntemlere göre daha fazla ayırt edici detaya sahiptir.</a:t>
            </a:r>
          </a:p>
          <a:p>
            <a:pPr algn="l" marL="614052" indent="-307026" lvl="1">
              <a:lnSpc>
                <a:spcPts val="3981"/>
              </a:lnSpc>
              <a:buFont typeface="Arial"/>
              <a:buChar char="•"/>
            </a:pPr>
            <a:r>
              <a:rPr lang="en-US" sz="2844">
                <a:solidFill>
                  <a:srgbClr val="000000"/>
                </a:solidFill>
                <a:latin typeface="Rubik"/>
                <a:ea typeface="Rubik"/>
                <a:cs typeface="Rubik"/>
                <a:sym typeface="Rubik"/>
              </a:rPr>
              <a:t> Göze zarar gelmesi oldukça nadirdir.</a:t>
            </a:r>
          </a:p>
          <a:p>
            <a:pPr algn="l" marL="614052" indent="-307026" lvl="1">
              <a:lnSpc>
                <a:spcPts val="3981"/>
              </a:lnSpc>
              <a:buFont typeface="Arial"/>
              <a:buChar char="•"/>
            </a:pPr>
            <a:r>
              <a:rPr lang="en-US" sz="2844">
                <a:solidFill>
                  <a:srgbClr val="000000"/>
                </a:solidFill>
                <a:latin typeface="Rubik"/>
                <a:ea typeface="Rubik"/>
                <a:cs typeface="Rubik"/>
                <a:sym typeface="Rubik"/>
              </a:rPr>
              <a:t> İris desenlerinin kopyalanması neredeyse imkansızdır.</a:t>
            </a:r>
          </a:p>
          <a:p>
            <a:pPr algn="l" marL="614052" indent="-307026" lvl="1">
              <a:lnSpc>
                <a:spcPts val="3981"/>
              </a:lnSpc>
              <a:buFont typeface="Arial"/>
              <a:buChar char="•"/>
            </a:pPr>
            <a:r>
              <a:rPr lang="en-US" sz="2844">
                <a:solidFill>
                  <a:srgbClr val="000000"/>
                </a:solidFill>
                <a:latin typeface="Rubik"/>
                <a:ea typeface="Rubik"/>
                <a:cs typeface="Rubik"/>
                <a:sym typeface="Rubik"/>
              </a:rPr>
              <a:t>Temas gerektirmeden kolayca taranabilir.</a:t>
            </a:r>
          </a:p>
          <a:p>
            <a:pPr algn="l" marL="614052" indent="-307026" lvl="1">
              <a:lnSpc>
                <a:spcPts val="3981"/>
              </a:lnSpc>
              <a:buFont typeface="Arial"/>
              <a:buChar char="•"/>
            </a:pPr>
            <a:r>
              <a:rPr lang="en-US" sz="2844">
                <a:solidFill>
                  <a:srgbClr val="000000"/>
                </a:solidFill>
                <a:latin typeface="Rubik"/>
                <a:ea typeface="Rubik"/>
                <a:cs typeface="Rubik"/>
                <a:sym typeface="Rubik"/>
              </a:rPr>
              <a:t>Her bireyin irisi benzersizdir ve genetik benzerlik oranı düşüktür.</a:t>
            </a:r>
          </a:p>
          <a:p>
            <a:pPr algn="l">
              <a:lnSpc>
                <a:spcPts val="3981"/>
              </a:lnSpc>
            </a:pPr>
            <a:r>
              <a:rPr lang="en-US" sz="2844">
                <a:solidFill>
                  <a:srgbClr val="000000"/>
                </a:solidFill>
                <a:latin typeface="Rubik"/>
                <a:ea typeface="Rubik"/>
                <a:cs typeface="Rubik"/>
                <a:sym typeface="Rubik"/>
              </a:rPr>
              <a:t>Tüm bu özellikler, iris tanımayı güvenlik uygulamaları için ideal bir biyometrik tanıma yöntemi haline getirir. Bu sunumda, iris tabanlı biyometrik sistemlerin avantajları ve uygulama alanlarına odaklanacağız.</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p:cSld>
    <p:bg>
      <p:bgPr>
        <a:solidFill>
          <a:srgbClr val="F8F6DF"/>
        </a:solidFill>
      </p:bgPr>
    </p:bg>
    <p:spTree>
      <p:nvGrpSpPr>
        <p:cNvPr id="1" name=""/>
        <p:cNvGrpSpPr/>
        <p:nvPr/>
      </p:nvGrpSpPr>
      <p:grpSpPr>
        <a:xfrm>
          <a:off x="0" y="0"/>
          <a:ext cx="0" cy="0"/>
          <a:chOff x="0" y="0"/>
          <a:chExt cx="0" cy="0"/>
        </a:xfrm>
      </p:grpSpPr>
      <p:grpSp>
        <p:nvGrpSpPr>
          <p:cNvPr name="Group 2" id="2"/>
          <p:cNvGrpSpPr/>
          <p:nvPr/>
        </p:nvGrpSpPr>
        <p:grpSpPr>
          <a:xfrm rot="0">
            <a:off x="550124" y="1337568"/>
            <a:ext cx="4054875" cy="1858061"/>
            <a:chOff x="0" y="0"/>
            <a:chExt cx="816521" cy="374154"/>
          </a:xfrm>
        </p:grpSpPr>
        <p:sp>
          <p:nvSpPr>
            <p:cNvPr name="Freeform 3" id="3"/>
            <p:cNvSpPr/>
            <p:nvPr/>
          </p:nvSpPr>
          <p:spPr>
            <a:xfrm flipH="false" flipV="false" rot="0">
              <a:off x="0" y="0"/>
              <a:ext cx="816521" cy="374154"/>
            </a:xfrm>
            <a:custGeom>
              <a:avLst/>
              <a:gdLst/>
              <a:ahLst/>
              <a:cxnLst/>
              <a:rect r="r" b="b" t="t" l="l"/>
              <a:pathLst>
                <a:path h="374154" w="816521">
                  <a:moveTo>
                    <a:pt x="183292" y="0"/>
                  </a:moveTo>
                  <a:lnTo>
                    <a:pt x="633230" y="0"/>
                  </a:lnTo>
                  <a:cubicBezTo>
                    <a:pt x="681842" y="0"/>
                    <a:pt x="728463" y="19311"/>
                    <a:pt x="762837" y="53685"/>
                  </a:cubicBezTo>
                  <a:cubicBezTo>
                    <a:pt x="797210" y="88059"/>
                    <a:pt x="816521" y="134680"/>
                    <a:pt x="816521" y="183292"/>
                  </a:cubicBezTo>
                  <a:lnTo>
                    <a:pt x="816521" y="190862"/>
                  </a:lnTo>
                  <a:cubicBezTo>
                    <a:pt x="816521" y="239474"/>
                    <a:pt x="797210" y="286095"/>
                    <a:pt x="762837" y="320469"/>
                  </a:cubicBezTo>
                  <a:cubicBezTo>
                    <a:pt x="728463" y="354843"/>
                    <a:pt x="681842" y="374154"/>
                    <a:pt x="633230" y="374154"/>
                  </a:cubicBezTo>
                  <a:lnTo>
                    <a:pt x="183292" y="374154"/>
                  </a:lnTo>
                  <a:cubicBezTo>
                    <a:pt x="134680" y="374154"/>
                    <a:pt x="88059" y="354843"/>
                    <a:pt x="53685" y="320469"/>
                  </a:cubicBezTo>
                  <a:cubicBezTo>
                    <a:pt x="19311" y="286095"/>
                    <a:pt x="0" y="239474"/>
                    <a:pt x="0" y="190862"/>
                  </a:cubicBezTo>
                  <a:lnTo>
                    <a:pt x="0" y="183292"/>
                  </a:lnTo>
                  <a:cubicBezTo>
                    <a:pt x="0" y="134680"/>
                    <a:pt x="19311" y="88059"/>
                    <a:pt x="53685" y="53685"/>
                  </a:cubicBezTo>
                  <a:cubicBezTo>
                    <a:pt x="88059" y="19311"/>
                    <a:pt x="134680" y="0"/>
                    <a:pt x="183292" y="0"/>
                  </a:cubicBezTo>
                  <a:close/>
                </a:path>
              </a:pathLst>
            </a:custGeom>
            <a:solidFill>
              <a:srgbClr val="FF6238"/>
            </a:solidFill>
            <a:ln w="171450" cap="rnd">
              <a:solidFill>
                <a:srgbClr val="D83F16"/>
              </a:solidFill>
              <a:prstDash val="solid"/>
              <a:round/>
            </a:ln>
          </p:spPr>
        </p:sp>
        <p:sp>
          <p:nvSpPr>
            <p:cNvPr name="TextBox 4" id="4"/>
            <p:cNvSpPr txBox="true"/>
            <p:nvPr/>
          </p:nvSpPr>
          <p:spPr>
            <a:xfrm>
              <a:off x="0" y="-28575"/>
              <a:ext cx="816521" cy="402729"/>
            </a:xfrm>
            <a:prstGeom prst="rect">
              <a:avLst/>
            </a:prstGeom>
          </p:spPr>
          <p:txBody>
            <a:bodyPr anchor="ctr" rtlCol="false" tIns="203200" lIns="203200" bIns="203200" rIns="203200"/>
            <a:lstStyle/>
            <a:p>
              <a:pPr algn="ctr">
                <a:lnSpc>
                  <a:spcPts val="3843"/>
                </a:lnSpc>
              </a:pPr>
              <a:r>
                <a:rPr lang="en-US" b="true" sz="3099">
                  <a:solidFill>
                    <a:srgbClr val="F8F6DF"/>
                  </a:solidFill>
                  <a:latin typeface="Rubik Semi-Bold"/>
                  <a:ea typeface="Rubik Semi-Bold"/>
                  <a:cs typeface="Rubik Semi-Bold"/>
                  <a:sym typeface="Rubik Semi-Bold"/>
                </a:rPr>
                <a:t>Güvenlik ve Kimlik Doğrulama</a:t>
              </a:r>
            </a:p>
          </p:txBody>
        </p:sp>
      </p:grpSp>
      <p:grpSp>
        <p:nvGrpSpPr>
          <p:cNvPr name="Group 5" id="5"/>
          <p:cNvGrpSpPr/>
          <p:nvPr/>
        </p:nvGrpSpPr>
        <p:grpSpPr>
          <a:xfrm rot="0">
            <a:off x="14521220" y="3332428"/>
            <a:ext cx="3637594" cy="1811072"/>
            <a:chOff x="0" y="0"/>
            <a:chExt cx="732495" cy="364692"/>
          </a:xfrm>
        </p:grpSpPr>
        <p:sp>
          <p:nvSpPr>
            <p:cNvPr name="Freeform 6" id="6"/>
            <p:cNvSpPr/>
            <p:nvPr/>
          </p:nvSpPr>
          <p:spPr>
            <a:xfrm flipH="false" flipV="false" rot="0">
              <a:off x="0" y="0"/>
              <a:ext cx="732495" cy="364692"/>
            </a:xfrm>
            <a:custGeom>
              <a:avLst/>
              <a:gdLst/>
              <a:ahLst/>
              <a:cxnLst/>
              <a:rect r="r" b="b" t="t" l="l"/>
              <a:pathLst>
                <a:path h="364692" w="732495">
                  <a:moveTo>
                    <a:pt x="182346" y="0"/>
                  </a:moveTo>
                  <a:lnTo>
                    <a:pt x="550149" y="0"/>
                  </a:lnTo>
                  <a:cubicBezTo>
                    <a:pt x="650856" y="0"/>
                    <a:pt x="732495" y="81639"/>
                    <a:pt x="732495" y="182346"/>
                  </a:cubicBezTo>
                  <a:lnTo>
                    <a:pt x="732495" y="182346"/>
                  </a:lnTo>
                  <a:cubicBezTo>
                    <a:pt x="732495" y="230707"/>
                    <a:pt x="713283" y="277087"/>
                    <a:pt x="679087" y="311284"/>
                  </a:cubicBezTo>
                  <a:cubicBezTo>
                    <a:pt x="644890" y="345480"/>
                    <a:pt x="598510" y="364692"/>
                    <a:pt x="550149" y="364692"/>
                  </a:cubicBezTo>
                  <a:lnTo>
                    <a:pt x="182346" y="364692"/>
                  </a:lnTo>
                  <a:cubicBezTo>
                    <a:pt x="133985" y="364692"/>
                    <a:pt x="87604" y="345480"/>
                    <a:pt x="53408" y="311284"/>
                  </a:cubicBezTo>
                  <a:cubicBezTo>
                    <a:pt x="19211" y="277087"/>
                    <a:pt x="0" y="230707"/>
                    <a:pt x="0" y="182346"/>
                  </a:cubicBezTo>
                  <a:lnTo>
                    <a:pt x="0" y="182346"/>
                  </a:lnTo>
                  <a:cubicBezTo>
                    <a:pt x="0" y="133985"/>
                    <a:pt x="19211" y="87604"/>
                    <a:pt x="53408" y="53408"/>
                  </a:cubicBezTo>
                  <a:cubicBezTo>
                    <a:pt x="87604" y="19211"/>
                    <a:pt x="133985" y="0"/>
                    <a:pt x="182346" y="0"/>
                  </a:cubicBezTo>
                  <a:close/>
                </a:path>
              </a:pathLst>
            </a:custGeom>
            <a:solidFill>
              <a:srgbClr val="FF6238"/>
            </a:solidFill>
            <a:ln w="171450" cap="rnd">
              <a:solidFill>
                <a:srgbClr val="D83F16"/>
              </a:solidFill>
              <a:prstDash val="solid"/>
              <a:round/>
            </a:ln>
          </p:spPr>
        </p:sp>
        <p:sp>
          <p:nvSpPr>
            <p:cNvPr name="TextBox 7" id="7"/>
            <p:cNvSpPr txBox="true"/>
            <p:nvPr/>
          </p:nvSpPr>
          <p:spPr>
            <a:xfrm>
              <a:off x="0" y="-28575"/>
              <a:ext cx="732495" cy="393267"/>
            </a:xfrm>
            <a:prstGeom prst="rect">
              <a:avLst/>
            </a:prstGeom>
          </p:spPr>
          <p:txBody>
            <a:bodyPr anchor="ctr" rtlCol="false" tIns="203200" lIns="203200" bIns="203200" rIns="203200"/>
            <a:lstStyle/>
            <a:p>
              <a:pPr algn="ctr" marL="0" indent="0" lvl="0">
                <a:lnSpc>
                  <a:spcPts val="3843"/>
                </a:lnSpc>
                <a:spcBef>
                  <a:spcPct val="0"/>
                </a:spcBef>
              </a:pPr>
              <a:r>
                <a:rPr lang="en-US" b="true" sz="3099">
                  <a:solidFill>
                    <a:srgbClr val="F8F6DF"/>
                  </a:solidFill>
                  <a:latin typeface="Rubik Semi-Bold"/>
                  <a:ea typeface="Rubik Semi-Bold"/>
                  <a:cs typeface="Rubik Semi-Bold"/>
                  <a:sym typeface="Rubik Semi-Bold"/>
                </a:rPr>
                <a:t>Sağlık</a:t>
              </a:r>
            </a:p>
          </p:txBody>
        </p:sp>
      </p:grpSp>
      <p:grpSp>
        <p:nvGrpSpPr>
          <p:cNvPr name="Group 8" id="8"/>
          <p:cNvGrpSpPr/>
          <p:nvPr/>
        </p:nvGrpSpPr>
        <p:grpSpPr>
          <a:xfrm rot="0">
            <a:off x="278662" y="5795612"/>
            <a:ext cx="4326337" cy="1835556"/>
            <a:chOff x="0" y="0"/>
            <a:chExt cx="871185" cy="369622"/>
          </a:xfrm>
        </p:grpSpPr>
        <p:sp>
          <p:nvSpPr>
            <p:cNvPr name="Freeform 9" id="9"/>
            <p:cNvSpPr/>
            <p:nvPr/>
          </p:nvSpPr>
          <p:spPr>
            <a:xfrm flipH="false" flipV="false" rot="0">
              <a:off x="0" y="0"/>
              <a:ext cx="871185" cy="369622"/>
            </a:xfrm>
            <a:custGeom>
              <a:avLst/>
              <a:gdLst/>
              <a:ahLst/>
              <a:cxnLst/>
              <a:rect r="r" b="b" t="t" l="l"/>
              <a:pathLst>
                <a:path h="369622" w="871185">
                  <a:moveTo>
                    <a:pt x="171791" y="0"/>
                  </a:moveTo>
                  <a:lnTo>
                    <a:pt x="699395" y="0"/>
                  </a:lnTo>
                  <a:cubicBezTo>
                    <a:pt x="794272" y="0"/>
                    <a:pt x="871185" y="76913"/>
                    <a:pt x="871185" y="171791"/>
                  </a:cubicBezTo>
                  <a:lnTo>
                    <a:pt x="871185" y="197831"/>
                  </a:lnTo>
                  <a:cubicBezTo>
                    <a:pt x="871185" y="292709"/>
                    <a:pt x="794272" y="369622"/>
                    <a:pt x="699395" y="369622"/>
                  </a:cubicBezTo>
                  <a:lnTo>
                    <a:pt x="171791" y="369622"/>
                  </a:lnTo>
                  <a:cubicBezTo>
                    <a:pt x="126229" y="369622"/>
                    <a:pt x="82533" y="351523"/>
                    <a:pt x="50316" y="319306"/>
                  </a:cubicBezTo>
                  <a:cubicBezTo>
                    <a:pt x="18099" y="287089"/>
                    <a:pt x="0" y="243393"/>
                    <a:pt x="0" y="197831"/>
                  </a:cubicBezTo>
                  <a:lnTo>
                    <a:pt x="0" y="171791"/>
                  </a:lnTo>
                  <a:cubicBezTo>
                    <a:pt x="0" y="76913"/>
                    <a:pt x="76913" y="0"/>
                    <a:pt x="171791" y="0"/>
                  </a:cubicBezTo>
                  <a:close/>
                </a:path>
              </a:pathLst>
            </a:custGeom>
            <a:solidFill>
              <a:srgbClr val="FF6238"/>
            </a:solidFill>
            <a:ln w="171450" cap="rnd">
              <a:solidFill>
                <a:srgbClr val="D83F16"/>
              </a:solidFill>
              <a:prstDash val="solid"/>
              <a:round/>
            </a:ln>
          </p:spPr>
        </p:sp>
        <p:sp>
          <p:nvSpPr>
            <p:cNvPr name="TextBox 10" id="10"/>
            <p:cNvSpPr txBox="true"/>
            <p:nvPr/>
          </p:nvSpPr>
          <p:spPr>
            <a:xfrm>
              <a:off x="0" y="-28575"/>
              <a:ext cx="871185" cy="398197"/>
            </a:xfrm>
            <a:prstGeom prst="rect">
              <a:avLst/>
            </a:prstGeom>
          </p:spPr>
          <p:txBody>
            <a:bodyPr anchor="ctr" rtlCol="false" tIns="203200" lIns="203200" bIns="203200" rIns="203200"/>
            <a:lstStyle/>
            <a:p>
              <a:pPr algn="ctr" marL="0" indent="0" lvl="0">
                <a:lnSpc>
                  <a:spcPts val="3843"/>
                </a:lnSpc>
                <a:spcBef>
                  <a:spcPct val="0"/>
                </a:spcBef>
              </a:pPr>
              <a:r>
                <a:rPr lang="en-US" b="true" sz="3099">
                  <a:solidFill>
                    <a:srgbClr val="F8F6DF"/>
                  </a:solidFill>
                  <a:latin typeface="Rubik Semi-Bold"/>
                  <a:ea typeface="Rubik Semi-Bold"/>
                  <a:cs typeface="Rubik Semi-Bold"/>
                  <a:sym typeface="Rubik Semi-Bold"/>
                </a:rPr>
                <a:t>Kamu ve Hukuk</a:t>
              </a:r>
            </a:p>
          </p:txBody>
        </p:sp>
      </p:grpSp>
      <p:grpSp>
        <p:nvGrpSpPr>
          <p:cNvPr name="Group 11" id="11"/>
          <p:cNvGrpSpPr/>
          <p:nvPr/>
        </p:nvGrpSpPr>
        <p:grpSpPr>
          <a:xfrm rot="0">
            <a:off x="14358623" y="7991010"/>
            <a:ext cx="3800191" cy="1779672"/>
            <a:chOff x="0" y="0"/>
            <a:chExt cx="765236" cy="358369"/>
          </a:xfrm>
        </p:grpSpPr>
        <p:sp>
          <p:nvSpPr>
            <p:cNvPr name="Freeform 12" id="12"/>
            <p:cNvSpPr/>
            <p:nvPr/>
          </p:nvSpPr>
          <p:spPr>
            <a:xfrm flipH="false" flipV="false" rot="0">
              <a:off x="0" y="0"/>
              <a:ext cx="765236" cy="358369"/>
            </a:xfrm>
            <a:custGeom>
              <a:avLst/>
              <a:gdLst/>
              <a:ahLst/>
              <a:cxnLst/>
              <a:rect r="r" b="b" t="t" l="l"/>
              <a:pathLst>
                <a:path h="358369" w="765236">
                  <a:moveTo>
                    <a:pt x="179184" y="0"/>
                  </a:moveTo>
                  <a:lnTo>
                    <a:pt x="586052" y="0"/>
                  </a:lnTo>
                  <a:cubicBezTo>
                    <a:pt x="685013" y="0"/>
                    <a:pt x="765236" y="80224"/>
                    <a:pt x="765236" y="179184"/>
                  </a:cubicBezTo>
                  <a:lnTo>
                    <a:pt x="765236" y="179184"/>
                  </a:lnTo>
                  <a:cubicBezTo>
                    <a:pt x="765236" y="278145"/>
                    <a:pt x="685013" y="358369"/>
                    <a:pt x="586052" y="358369"/>
                  </a:cubicBezTo>
                  <a:lnTo>
                    <a:pt x="179184" y="358369"/>
                  </a:lnTo>
                  <a:cubicBezTo>
                    <a:pt x="80224" y="358369"/>
                    <a:pt x="0" y="278145"/>
                    <a:pt x="0" y="179184"/>
                  </a:cubicBezTo>
                  <a:lnTo>
                    <a:pt x="0" y="179184"/>
                  </a:lnTo>
                  <a:cubicBezTo>
                    <a:pt x="0" y="80224"/>
                    <a:pt x="80224" y="0"/>
                    <a:pt x="179184" y="0"/>
                  </a:cubicBezTo>
                  <a:close/>
                </a:path>
              </a:pathLst>
            </a:custGeom>
            <a:solidFill>
              <a:srgbClr val="FF6238"/>
            </a:solidFill>
            <a:ln w="171450" cap="rnd">
              <a:solidFill>
                <a:srgbClr val="D83F16"/>
              </a:solidFill>
              <a:prstDash val="solid"/>
              <a:round/>
            </a:ln>
          </p:spPr>
        </p:sp>
        <p:sp>
          <p:nvSpPr>
            <p:cNvPr name="TextBox 13" id="13"/>
            <p:cNvSpPr txBox="true"/>
            <p:nvPr/>
          </p:nvSpPr>
          <p:spPr>
            <a:xfrm>
              <a:off x="0" y="-28575"/>
              <a:ext cx="765236" cy="386944"/>
            </a:xfrm>
            <a:prstGeom prst="rect">
              <a:avLst/>
            </a:prstGeom>
          </p:spPr>
          <p:txBody>
            <a:bodyPr anchor="ctr" rtlCol="false" tIns="203200" lIns="203200" bIns="203200" rIns="203200"/>
            <a:lstStyle/>
            <a:p>
              <a:pPr algn="ctr">
                <a:lnSpc>
                  <a:spcPts val="3843"/>
                </a:lnSpc>
              </a:pPr>
              <a:r>
                <a:rPr lang="en-US" b="true" sz="3099">
                  <a:solidFill>
                    <a:srgbClr val="F8F6DF"/>
                  </a:solidFill>
                  <a:latin typeface="Rubik Semi-Bold"/>
                  <a:ea typeface="Rubik Semi-Bold"/>
                  <a:cs typeface="Rubik Semi-Bold"/>
                  <a:sym typeface="Rubik Semi-Bold"/>
                </a:rPr>
                <a:t>Mobil ve Teknoloji</a:t>
              </a:r>
            </a:p>
          </p:txBody>
        </p:sp>
      </p:grpSp>
      <p:sp>
        <p:nvSpPr>
          <p:cNvPr name="TextBox 14" id="14"/>
          <p:cNvSpPr txBox="true"/>
          <p:nvPr/>
        </p:nvSpPr>
        <p:spPr>
          <a:xfrm rot="0">
            <a:off x="7184606" y="213205"/>
            <a:ext cx="6896236" cy="1405890"/>
          </a:xfrm>
          <a:prstGeom prst="rect">
            <a:avLst/>
          </a:prstGeom>
        </p:spPr>
        <p:txBody>
          <a:bodyPr anchor="t" rtlCol="false" tIns="0" lIns="0" bIns="0" rIns="0">
            <a:spAutoFit/>
          </a:bodyPr>
          <a:lstStyle/>
          <a:p>
            <a:pPr algn="l">
              <a:lnSpc>
                <a:spcPts val="3600"/>
              </a:lnSpc>
            </a:pPr>
            <a:r>
              <a:rPr lang="en-US" sz="3600" i="true" b="true">
                <a:solidFill>
                  <a:srgbClr val="FF6238"/>
                </a:solidFill>
                <a:latin typeface="Rubik Semi-Bold Italics"/>
                <a:ea typeface="Rubik Semi-Bold Italics"/>
                <a:cs typeface="Rubik Semi-Bold Italics"/>
                <a:sym typeface="Rubik Semi-Bold Italics"/>
              </a:rPr>
              <a:t>Kullanım Alanları</a:t>
            </a:r>
          </a:p>
          <a:p>
            <a:pPr algn="l">
              <a:lnSpc>
                <a:spcPts val="3600"/>
              </a:lnSpc>
            </a:pPr>
          </a:p>
          <a:p>
            <a:pPr algn="l">
              <a:lnSpc>
                <a:spcPts val="3600"/>
              </a:lnSpc>
            </a:pPr>
          </a:p>
        </p:txBody>
      </p:sp>
      <p:sp>
        <p:nvSpPr>
          <p:cNvPr name="AutoShape 15" id="15"/>
          <p:cNvSpPr/>
          <p:nvPr/>
        </p:nvSpPr>
        <p:spPr>
          <a:xfrm>
            <a:off x="4876462" y="2266598"/>
            <a:ext cx="1767940" cy="0"/>
          </a:xfrm>
          <a:prstGeom prst="line">
            <a:avLst/>
          </a:prstGeom>
          <a:ln cap="flat" w="38100">
            <a:solidFill>
              <a:srgbClr val="000000"/>
            </a:solidFill>
            <a:prstDash val="solid"/>
            <a:headEnd type="none" len="sm" w="sm"/>
            <a:tailEnd type="arrow" len="sm" w="med"/>
          </a:ln>
        </p:spPr>
      </p:sp>
      <p:sp>
        <p:nvSpPr>
          <p:cNvPr name="AutoShape 16" id="16"/>
          <p:cNvSpPr/>
          <p:nvPr/>
        </p:nvSpPr>
        <p:spPr>
          <a:xfrm>
            <a:off x="4604999" y="6732440"/>
            <a:ext cx="1767940" cy="0"/>
          </a:xfrm>
          <a:prstGeom prst="line">
            <a:avLst/>
          </a:prstGeom>
          <a:ln cap="flat" w="38100">
            <a:solidFill>
              <a:srgbClr val="000000"/>
            </a:solidFill>
            <a:prstDash val="solid"/>
            <a:headEnd type="none" len="sm" w="sm"/>
            <a:tailEnd type="arrow" len="sm" w="med"/>
          </a:ln>
        </p:spPr>
      </p:sp>
      <p:sp>
        <p:nvSpPr>
          <p:cNvPr name="AutoShape 17" id="17"/>
          <p:cNvSpPr/>
          <p:nvPr/>
        </p:nvSpPr>
        <p:spPr>
          <a:xfrm flipH="true">
            <a:off x="12753280" y="4257014"/>
            <a:ext cx="1767940" cy="0"/>
          </a:xfrm>
          <a:prstGeom prst="line">
            <a:avLst/>
          </a:prstGeom>
          <a:ln cap="flat" w="38100">
            <a:solidFill>
              <a:srgbClr val="000000"/>
            </a:solidFill>
            <a:prstDash val="solid"/>
            <a:headEnd type="none" len="sm" w="sm"/>
            <a:tailEnd type="arrow" len="sm" w="med"/>
          </a:ln>
        </p:spPr>
      </p:sp>
      <p:sp>
        <p:nvSpPr>
          <p:cNvPr name="AutoShape 18" id="18"/>
          <p:cNvSpPr/>
          <p:nvPr/>
        </p:nvSpPr>
        <p:spPr>
          <a:xfrm flipH="true">
            <a:off x="12590683" y="8933376"/>
            <a:ext cx="1767940" cy="0"/>
          </a:xfrm>
          <a:prstGeom prst="line">
            <a:avLst/>
          </a:prstGeom>
          <a:ln cap="flat" w="38100">
            <a:solidFill>
              <a:srgbClr val="000000"/>
            </a:solidFill>
            <a:prstDash val="solid"/>
            <a:headEnd type="none" len="sm" w="sm"/>
            <a:tailEnd type="arrow" len="sm" w="med"/>
          </a:ln>
        </p:spPr>
      </p:sp>
      <p:sp>
        <p:nvSpPr>
          <p:cNvPr name="TextBox 19" id="19"/>
          <p:cNvSpPr txBox="true"/>
          <p:nvPr/>
        </p:nvSpPr>
        <p:spPr>
          <a:xfrm rot="0">
            <a:off x="6466311" y="1821168"/>
            <a:ext cx="11543824" cy="843236"/>
          </a:xfrm>
          <a:prstGeom prst="rect">
            <a:avLst/>
          </a:prstGeom>
        </p:spPr>
        <p:txBody>
          <a:bodyPr anchor="t" rtlCol="false" tIns="0" lIns="0" bIns="0" rIns="0">
            <a:spAutoFit/>
          </a:bodyPr>
          <a:lstStyle/>
          <a:p>
            <a:pPr algn="l" marL="523934" indent="-261967" lvl="1">
              <a:lnSpc>
                <a:spcPts val="3397"/>
              </a:lnSpc>
              <a:buFont typeface="Arial"/>
              <a:buChar char="•"/>
            </a:pPr>
            <a:r>
              <a:rPr lang="en-US" sz="2426">
                <a:solidFill>
                  <a:srgbClr val="000000"/>
                </a:solidFill>
                <a:latin typeface="Rubik"/>
                <a:ea typeface="Rubik"/>
                <a:cs typeface="Rubik"/>
                <a:sym typeface="Rubik"/>
              </a:rPr>
              <a:t>Sınırlarda veya askeri bölgelerde kimlik doğrulama sağlar.</a:t>
            </a:r>
          </a:p>
          <a:p>
            <a:pPr algn="l" marL="523934" indent="-261967" lvl="1">
              <a:lnSpc>
                <a:spcPts val="3397"/>
              </a:lnSpc>
              <a:buFont typeface="Arial"/>
              <a:buChar char="•"/>
            </a:pPr>
            <a:r>
              <a:rPr lang="en-US" sz="2426">
                <a:solidFill>
                  <a:srgbClr val="000000"/>
                </a:solidFill>
                <a:latin typeface="Rubik"/>
                <a:ea typeface="Rubik"/>
                <a:cs typeface="Rubik"/>
                <a:sym typeface="Rubik"/>
              </a:rPr>
              <a:t>ATM'lerde veya çevrimiçi bankacılık işlemlerinde müşterinin kimliğini doğrular</a:t>
            </a:r>
          </a:p>
        </p:txBody>
      </p:sp>
      <p:sp>
        <p:nvSpPr>
          <p:cNvPr name="TextBox 20" id="20"/>
          <p:cNvSpPr txBox="true"/>
          <p:nvPr/>
        </p:nvSpPr>
        <p:spPr>
          <a:xfrm rot="0">
            <a:off x="278662" y="3583702"/>
            <a:ext cx="12590683" cy="1299000"/>
          </a:xfrm>
          <a:prstGeom prst="rect">
            <a:avLst/>
          </a:prstGeom>
        </p:spPr>
        <p:txBody>
          <a:bodyPr anchor="t" rtlCol="false" tIns="0" lIns="0" bIns="0" rIns="0">
            <a:spAutoFit/>
          </a:bodyPr>
          <a:lstStyle/>
          <a:p>
            <a:pPr algn="l" marL="536137" indent="-268068" lvl="1">
              <a:lnSpc>
                <a:spcPts val="3476"/>
              </a:lnSpc>
              <a:buFont typeface="Arial"/>
              <a:buChar char="•"/>
            </a:pPr>
            <a:r>
              <a:rPr lang="en-US" sz="2483">
                <a:solidFill>
                  <a:srgbClr val="000000"/>
                </a:solidFill>
                <a:latin typeface="Rubik"/>
                <a:ea typeface="Rubik"/>
                <a:cs typeface="Rubik"/>
                <a:sym typeface="Rubik"/>
              </a:rPr>
              <a:t>Hasta Tanımlamada ve sağlık kayıtla</a:t>
            </a:r>
            <a:r>
              <a:rPr lang="en-US" sz="2483">
                <a:solidFill>
                  <a:srgbClr val="000000"/>
                </a:solidFill>
                <a:latin typeface="Rubik"/>
                <a:ea typeface="Rubik"/>
                <a:cs typeface="Rubik"/>
                <a:sym typeface="Rubik"/>
              </a:rPr>
              <a:t>rının doğru kişiye atanmasını sağlamak için kullanılabilir.</a:t>
            </a:r>
          </a:p>
          <a:p>
            <a:pPr algn="l" marL="536137" indent="-268068" lvl="1">
              <a:lnSpc>
                <a:spcPts val="3476"/>
              </a:lnSpc>
              <a:buFont typeface="Arial"/>
              <a:buChar char="•"/>
            </a:pPr>
            <a:r>
              <a:rPr lang="en-US" sz="2483">
                <a:solidFill>
                  <a:srgbClr val="000000"/>
                </a:solidFill>
                <a:latin typeface="Rubik"/>
                <a:ea typeface="Rubik"/>
                <a:cs typeface="Rubik"/>
                <a:sym typeface="Rubik"/>
              </a:rPr>
              <a:t>Göz Araştırmaları: İris yapısı, çeşitli tıbbi uygulamalarda araştırma için kullanılabilir.</a:t>
            </a:r>
          </a:p>
        </p:txBody>
      </p:sp>
      <p:sp>
        <p:nvSpPr>
          <p:cNvPr name="TextBox 21" id="21"/>
          <p:cNvSpPr txBox="true"/>
          <p:nvPr/>
        </p:nvSpPr>
        <p:spPr>
          <a:xfrm rot="0">
            <a:off x="6337125" y="6067425"/>
            <a:ext cx="11821689" cy="1737049"/>
          </a:xfrm>
          <a:prstGeom prst="rect">
            <a:avLst/>
          </a:prstGeom>
        </p:spPr>
        <p:txBody>
          <a:bodyPr anchor="t" rtlCol="false" tIns="0" lIns="0" bIns="0" rIns="0">
            <a:spAutoFit/>
          </a:bodyPr>
          <a:lstStyle/>
          <a:p>
            <a:pPr algn="l" marL="536998" indent="-268499" lvl="1">
              <a:lnSpc>
                <a:spcPts val="3482"/>
              </a:lnSpc>
              <a:buFont typeface="Arial"/>
              <a:buChar char="•"/>
            </a:pPr>
            <a:r>
              <a:rPr lang="en-US" sz="2487">
                <a:solidFill>
                  <a:srgbClr val="000000"/>
                </a:solidFill>
                <a:latin typeface="Rubik"/>
                <a:ea typeface="Rubik"/>
                <a:cs typeface="Rubik"/>
                <a:sym typeface="Rubik"/>
              </a:rPr>
              <a:t>Seç</a:t>
            </a:r>
            <a:r>
              <a:rPr lang="en-US" sz="2487">
                <a:solidFill>
                  <a:srgbClr val="000000"/>
                </a:solidFill>
                <a:latin typeface="Rubik"/>
                <a:ea typeface="Rubik"/>
                <a:cs typeface="Rubik"/>
                <a:sym typeface="Rubik"/>
              </a:rPr>
              <a:t>imlerde kimlik doğrulama yapmak için iris tanıma kullanımı bazı ülkelerde denenmiştir.</a:t>
            </a:r>
          </a:p>
          <a:p>
            <a:pPr algn="l" marL="536998" indent="-268499" lvl="1">
              <a:lnSpc>
                <a:spcPts val="3482"/>
              </a:lnSpc>
              <a:buFont typeface="Arial"/>
              <a:buChar char="•"/>
            </a:pPr>
            <a:r>
              <a:rPr lang="en-US" sz="2487">
                <a:solidFill>
                  <a:srgbClr val="000000"/>
                </a:solidFill>
                <a:latin typeface="Rubik"/>
                <a:ea typeface="Rubik"/>
                <a:cs typeface="Rubik"/>
                <a:sym typeface="Rubik"/>
              </a:rPr>
              <a:t>Suçlu tespiti ve gözetim sistemlerinde kullanılabilir.</a:t>
            </a:r>
          </a:p>
          <a:p>
            <a:pPr algn="l">
              <a:lnSpc>
                <a:spcPts val="3482"/>
              </a:lnSpc>
            </a:pPr>
          </a:p>
        </p:txBody>
      </p:sp>
      <p:sp>
        <p:nvSpPr>
          <p:cNvPr name="TextBox 22" id="22"/>
          <p:cNvSpPr txBox="true"/>
          <p:nvPr/>
        </p:nvSpPr>
        <p:spPr>
          <a:xfrm rot="0">
            <a:off x="405918" y="8375974"/>
            <a:ext cx="11862414" cy="1666299"/>
          </a:xfrm>
          <a:prstGeom prst="rect">
            <a:avLst/>
          </a:prstGeom>
        </p:spPr>
        <p:txBody>
          <a:bodyPr anchor="t" rtlCol="false" tIns="0" lIns="0" bIns="0" rIns="0">
            <a:spAutoFit/>
          </a:bodyPr>
          <a:lstStyle/>
          <a:p>
            <a:pPr algn="l" marL="510476" indent="-255238" lvl="1">
              <a:lnSpc>
                <a:spcPts val="3310"/>
              </a:lnSpc>
              <a:buFont typeface="Arial"/>
              <a:buChar char="•"/>
            </a:pPr>
            <a:r>
              <a:rPr lang="en-US" sz="2364">
                <a:solidFill>
                  <a:srgbClr val="000000"/>
                </a:solidFill>
                <a:latin typeface="Rubik"/>
                <a:ea typeface="Rubik"/>
                <a:cs typeface="Rubik"/>
                <a:sym typeface="Rubik"/>
              </a:rPr>
              <a:t>Akıllı Telefonlar: İris tarayıcılar, c</a:t>
            </a:r>
            <a:r>
              <a:rPr lang="en-US" sz="2364">
                <a:solidFill>
                  <a:srgbClr val="000000"/>
                </a:solidFill>
                <a:latin typeface="Rubik"/>
                <a:ea typeface="Rubik"/>
                <a:cs typeface="Rubik"/>
                <a:sym typeface="Rubik"/>
              </a:rPr>
              <a:t>ihazların kilidini açmak veya uygulamalara giriş yapmak için kullanılır.</a:t>
            </a:r>
          </a:p>
          <a:p>
            <a:pPr algn="l" marL="510476" indent="-255238" lvl="1">
              <a:lnSpc>
                <a:spcPts val="3310"/>
              </a:lnSpc>
              <a:buFont typeface="Arial"/>
              <a:buChar char="•"/>
            </a:pPr>
            <a:r>
              <a:rPr lang="en-US" sz="2364">
                <a:solidFill>
                  <a:srgbClr val="000000"/>
                </a:solidFill>
                <a:latin typeface="Rubik"/>
                <a:ea typeface="Rubik"/>
                <a:cs typeface="Rubik"/>
                <a:sym typeface="Rubik"/>
              </a:rPr>
              <a:t>Akıllı Sistemler: Ev otomasyonu veya IoT cihazlarında kullanıcı doğrulama.</a:t>
            </a:r>
          </a:p>
          <a:p>
            <a:pPr algn="l">
              <a:lnSpc>
                <a:spcPts val="3310"/>
              </a:lnSpc>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grpSp>
        <p:nvGrpSpPr>
          <p:cNvPr name="Group 2" id="2"/>
          <p:cNvGrpSpPr/>
          <p:nvPr/>
        </p:nvGrpSpPr>
        <p:grpSpPr>
          <a:xfrm rot="0">
            <a:off x="-9048503" y="5143500"/>
            <a:ext cx="14693215" cy="146932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
        <p:nvSpPr>
          <p:cNvPr name="Freeform 5" id="5"/>
          <p:cNvSpPr/>
          <p:nvPr/>
        </p:nvSpPr>
        <p:spPr>
          <a:xfrm flipH="false" flipV="false" rot="0">
            <a:off x="2237325" y="2635371"/>
            <a:ext cx="13248817" cy="6144139"/>
          </a:xfrm>
          <a:custGeom>
            <a:avLst/>
            <a:gdLst/>
            <a:ahLst/>
            <a:cxnLst/>
            <a:rect r="r" b="b" t="t" l="l"/>
            <a:pathLst>
              <a:path h="6144139" w="13248817">
                <a:moveTo>
                  <a:pt x="0" y="0"/>
                </a:moveTo>
                <a:lnTo>
                  <a:pt x="13248818" y="0"/>
                </a:lnTo>
                <a:lnTo>
                  <a:pt x="13248818" y="6144139"/>
                </a:lnTo>
                <a:lnTo>
                  <a:pt x="0" y="6144139"/>
                </a:lnTo>
                <a:lnTo>
                  <a:pt x="0" y="0"/>
                </a:lnTo>
                <a:close/>
              </a:path>
            </a:pathLst>
          </a:custGeom>
          <a:blipFill>
            <a:blip r:embed="rId2"/>
            <a:stretch>
              <a:fillRect l="0" t="0" r="0" b="0"/>
            </a:stretch>
          </a:blipFill>
        </p:spPr>
      </p:sp>
      <p:sp>
        <p:nvSpPr>
          <p:cNvPr name="TextBox 6" id="6"/>
          <p:cNvSpPr txBox="true"/>
          <p:nvPr/>
        </p:nvSpPr>
        <p:spPr>
          <a:xfrm rot="0">
            <a:off x="1028700" y="1085850"/>
            <a:ext cx="11718590" cy="491490"/>
          </a:xfrm>
          <a:prstGeom prst="rect">
            <a:avLst/>
          </a:prstGeom>
        </p:spPr>
        <p:txBody>
          <a:bodyPr anchor="t" rtlCol="false" tIns="0" lIns="0" bIns="0" rIns="0">
            <a:spAutoFit/>
          </a:bodyPr>
          <a:lstStyle/>
          <a:p>
            <a:pPr algn="l">
              <a:lnSpc>
                <a:spcPts val="3600"/>
              </a:lnSpc>
            </a:pPr>
            <a:r>
              <a:rPr lang="en-US" b="true" sz="3600" i="true">
                <a:solidFill>
                  <a:srgbClr val="FF6238"/>
                </a:solidFill>
                <a:latin typeface="Rubik Semi-Bold Italics"/>
                <a:ea typeface="Rubik Semi-Bold Italics"/>
                <a:cs typeface="Rubik Semi-Bold Italics"/>
                <a:sym typeface="Rubik Semi-Bold Italics"/>
              </a:rPr>
              <a:t>Diğer Biyometrik Uygulamalar ile Karşılaştırılması</a:t>
            </a:r>
          </a:p>
        </p:txBody>
      </p:sp>
      <p:sp>
        <p:nvSpPr>
          <p:cNvPr name="TextBox 7" id="7"/>
          <p:cNvSpPr txBox="true"/>
          <p:nvPr/>
        </p:nvSpPr>
        <p:spPr>
          <a:xfrm rot="0">
            <a:off x="16199983" y="8798560"/>
            <a:ext cx="938492" cy="459740"/>
          </a:xfrm>
          <a:prstGeom prst="rect">
            <a:avLst/>
          </a:prstGeom>
        </p:spPr>
        <p:txBody>
          <a:bodyPr anchor="t" rtlCol="false" tIns="0" lIns="0" bIns="0" rIns="0">
            <a:spAutoFit/>
          </a:bodyPr>
          <a:lstStyle/>
          <a:p>
            <a:pPr algn="r">
              <a:lnSpc>
                <a:spcPts val="3520"/>
              </a:lnSpc>
            </a:pPr>
            <a:r>
              <a:rPr lang="en-US" sz="3200" i="true">
                <a:solidFill>
                  <a:srgbClr val="191919"/>
                </a:solidFill>
                <a:latin typeface="Rubik Italics"/>
                <a:ea typeface="Rubik Italics"/>
                <a:cs typeface="Rubik Italics"/>
                <a:sym typeface="Rubik Italics"/>
              </a:rPr>
              <a:t>8</a:t>
            </a:r>
          </a:p>
        </p:txBody>
      </p:sp>
    </p:spTree>
  </p:cSld>
  <p:clrMapOvr>
    <a:masterClrMapping/>
  </p:clrMapOvr>
  <p:transition spd="fast">
    <p:cover dir="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grpSp>
        <p:nvGrpSpPr>
          <p:cNvPr name="Group 2" id="2"/>
          <p:cNvGrpSpPr/>
          <p:nvPr/>
        </p:nvGrpSpPr>
        <p:grpSpPr>
          <a:xfrm rot="0">
            <a:off x="7002321" y="-36520826"/>
            <a:ext cx="45300336" cy="453003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
        <p:nvSpPr>
          <p:cNvPr name="Freeform 5" id="5"/>
          <p:cNvSpPr/>
          <p:nvPr/>
        </p:nvSpPr>
        <p:spPr>
          <a:xfrm flipH="false" flipV="false" rot="0">
            <a:off x="1028700" y="339826"/>
            <a:ext cx="10256455" cy="6695186"/>
          </a:xfrm>
          <a:custGeom>
            <a:avLst/>
            <a:gdLst/>
            <a:ahLst/>
            <a:cxnLst/>
            <a:rect r="r" b="b" t="t" l="l"/>
            <a:pathLst>
              <a:path h="6695186" w="10256455">
                <a:moveTo>
                  <a:pt x="0" y="0"/>
                </a:moveTo>
                <a:lnTo>
                  <a:pt x="10256455" y="0"/>
                </a:lnTo>
                <a:lnTo>
                  <a:pt x="10256455" y="6695186"/>
                </a:lnTo>
                <a:lnTo>
                  <a:pt x="0" y="6695186"/>
                </a:lnTo>
                <a:lnTo>
                  <a:pt x="0" y="0"/>
                </a:lnTo>
                <a:close/>
              </a:path>
            </a:pathLst>
          </a:custGeom>
          <a:blipFill>
            <a:blip r:embed="rId2"/>
            <a:stretch>
              <a:fillRect l="0" t="0" r="0" b="0"/>
            </a:stretch>
          </a:blipFill>
        </p:spPr>
      </p:sp>
      <p:sp>
        <p:nvSpPr>
          <p:cNvPr name="TextBox 6" id="6"/>
          <p:cNvSpPr txBox="true"/>
          <p:nvPr/>
        </p:nvSpPr>
        <p:spPr>
          <a:xfrm rot="0">
            <a:off x="16199983" y="8798560"/>
            <a:ext cx="938492" cy="459740"/>
          </a:xfrm>
          <a:prstGeom prst="rect">
            <a:avLst/>
          </a:prstGeom>
        </p:spPr>
        <p:txBody>
          <a:bodyPr anchor="t" rtlCol="false" tIns="0" lIns="0" bIns="0" rIns="0">
            <a:spAutoFit/>
          </a:bodyPr>
          <a:lstStyle/>
          <a:p>
            <a:pPr algn="r">
              <a:lnSpc>
                <a:spcPts val="3520"/>
              </a:lnSpc>
            </a:pPr>
            <a:r>
              <a:rPr lang="en-US" sz="3200" i="true">
                <a:solidFill>
                  <a:srgbClr val="F8F6DF"/>
                </a:solidFill>
                <a:latin typeface="Rubik Italics"/>
                <a:ea typeface="Rubik Italics"/>
                <a:cs typeface="Rubik Italics"/>
                <a:sym typeface="Rubik Italics"/>
              </a:rPr>
              <a:t>5</a:t>
            </a:r>
          </a:p>
        </p:txBody>
      </p:sp>
      <p:sp>
        <p:nvSpPr>
          <p:cNvPr name="TextBox 7" id="7"/>
          <p:cNvSpPr txBox="true"/>
          <p:nvPr/>
        </p:nvSpPr>
        <p:spPr>
          <a:xfrm rot="0">
            <a:off x="143161" y="7192343"/>
            <a:ext cx="18144839" cy="3252470"/>
          </a:xfrm>
          <a:prstGeom prst="rect">
            <a:avLst/>
          </a:prstGeom>
        </p:spPr>
        <p:txBody>
          <a:bodyPr anchor="t" rtlCol="false" tIns="0" lIns="0" bIns="0" rIns="0">
            <a:spAutoFit/>
          </a:bodyPr>
          <a:lstStyle/>
          <a:p>
            <a:pPr algn="l" marL="647702" indent="-323851" lvl="1">
              <a:lnSpc>
                <a:spcPts val="4200"/>
              </a:lnSpc>
              <a:buFont typeface="Arial"/>
              <a:buChar char="•"/>
            </a:pPr>
            <a:r>
              <a:rPr lang="en-US" sz="3000">
                <a:solidFill>
                  <a:srgbClr val="000000"/>
                </a:solidFill>
                <a:latin typeface="Rubik"/>
                <a:ea typeface="Rubik"/>
                <a:cs typeface="Rubik"/>
                <a:sym typeface="Rubik"/>
              </a:rPr>
              <a:t>Pup</a:t>
            </a:r>
            <a:r>
              <a:rPr lang="en-US" sz="3000">
                <a:solidFill>
                  <a:srgbClr val="000000"/>
                </a:solidFill>
                <a:latin typeface="Rubik"/>
                <a:ea typeface="Rubik"/>
                <a:cs typeface="Rubik"/>
                <a:sym typeface="Rubik"/>
              </a:rPr>
              <a:t>il: Gözün ortasındaki siyah daire, ışığın göze girişini kontrol eder.</a:t>
            </a:r>
          </a:p>
          <a:p>
            <a:pPr algn="l" marL="647702" indent="-323851" lvl="1">
              <a:lnSpc>
                <a:spcPts val="4200"/>
              </a:lnSpc>
              <a:buFont typeface="Arial"/>
              <a:buChar char="•"/>
            </a:pPr>
            <a:r>
              <a:rPr lang="en-US" sz="3000">
                <a:solidFill>
                  <a:srgbClr val="000000"/>
                </a:solidFill>
                <a:latin typeface="Rubik"/>
                <a:ea typeface="Rubik"/>
                <a:cs typeface="Rubik"/>
                <a:sym typeface="Rubik"/>
              </a:rPr>
              <a:t>İris: Pupili çevreleyen renkli kas tabakasıdır, göze rengini verir ve ışık miktarını ayarlamak için pupili genişletip daraltır.</a:t>
            </a:r>
          </a:p>
          <a:p>
            <a:pPr algn="l">
              <a:lnSpc>
                <a:spcPts val="4200"/>
              </a:lnSpc>
            </a:pPr>
          </a:p>
          <a:p>
            <a:pPr algn="l">
              <a:lnSpc>
                <a:spcPts val="4200"/>
              </a:lnSpc>
            </a:pPr>
            <a:r>
              <a:rPr lang="en-US" sz="3000">
                <a:solidFill>
                  <a:srgbClr val="000000"/>
                </a:solidFill>
                <a:latin typeface="Rubik"/>
                <a:ea typeface="Rubik"/>
                <a:cs typeface="Rubik"/>
                <a:sym typeface="Rubik"/>
              </a:rPr>
              <a:t>   </a:t>
            </a:r>
            <a:r>
              <a:rPr lang="en-US" sz="3000">
                <a:solidFill>
                  <a:srgbClr val="000000"/>
                </a:solidFill>
                <a:latin typeface="Rubik"/>
                <a:ea typeface="Rubik"/>
                <a:cs typeface="Rubik"/>
                <a:sym typeface="Rubik"/>
              </a:rPr>
              <a:t>Pupil bir açıklık, iris ise biyometrik olarak eşsiz bir yapıdır.</a:t>
            </a:r>
          </a:p>
          <a:p>
            <a:pPr algn="ctr">
              <a:lnSpc>
                <a:spcPts val="4759"/>
              </a:lnSpc>
            </a:pP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34495" y="820634"/>
            <a:ext cx="8883146" cy="3297868"/>
          </a:xfrm>
          <a:custGeom>
            <a:avLst/>
            <a:gdLst/>
            <a:ahLst/>
            <a:cxnLst/>
            <a:rect r="r" b="b" t="t" l="l"/>
            <a:pathLst>
              <a:path h="3297868" w="8883146">
                <a:moveTo>
                  <a:pt x="0" y="0"/>
                </a:moveTo>
                <a:lnTo>
                  <a:pt x="8883146" y="0"/>
                </a:lnTo>
                <a:lnTo>
                  <a:pt x="8883146" y="3297868"/>
                </a:lnTo>
                <a:lnTo>
                  <a:pt x="0" y="3297868"/>
                </a:lnTo>
                <a:lnTo>
                  <a:pt x="0" y="0"/>
                </a:lnTo>
                <a:close/>
              </a:path>
            </a:pathLst>
          </a:custGeom>
          <a:blipFill>
            <a:blip r:embed="rId2"/>
            <a:stretch>
              <a:fillRect l="0" t="0" r="0" b="0"/>
            </a:stretch>
          </a:blipFill>
        </p:spPr>
      </p:sp>
      <p:sp>
        <p:nvSpPr>
          <p:cNvPr name="Freeform 3" id="3"/>
          <p:cNvSpPr/>
          <p:nvPr/>
        </p:nvSpPr>
        <p:spPr>
          <a:xfrm flipH="false" flipV="false" rot="0">
            <a:off x="5913349" y="4118502"/>
            <a:ext cx="7840156" cy="5906689"/>
          </a:xfrm>
          <a:custGeom>
            <a:avLst/>
            <a:gdLst/>
            <a:ahLst/>
            <a:cxnLst/>
            <a:rect r="r" b="b" t="t" l="l"/>
            <a:pathLst>
              <a:path h="5906689" w="7840156">
                <a:moveTo>
                  <a:pt x="0" y="0"/>
                </a:moveTo>
                <a:lnTo>
                  <a:pt x="7840156" y="0"/>
                </a:lnTo>
                <a:lnTo>
                  <a:pt x="7840156" y="5906689"/>
                </a:lnTo>
                <a:lnTo>
                  <a:pt x="0" y="5906689"/>
                </a:lnTo>
                <a:lnTo>
                  <a:pt x="0" y="0"/>
                </a:lnTo>
                <a:close/>
              </a:path>
            </a:pathLst>
          </a:custGeom>
          <a:blipFill>
            <a:blip r:embed="rId3"/>
            <a:stretch>
              <a:fillRect l="-5738" t="0" r="0" b="0"/>
            </a:stretch>
          </a:blipFill>
        </p:spPr>
      </p:sp>
      <p:sp>
        <p:nvSpPr>
          <p:cNvPr name="TextBox 4" id="4"/>
          <p:cNvSpPr txBox="true"/>
          <p:nvPr/>
        </p:nvSpPr>
        <p:spPr>
          <a:xfrm rot="0">
            <a:off x="1028700" y="329144"/>
            <a:ext cx="6360293" cy="491490"/>
          </a:xfrm>
          <a:prstGeom prst="rect">
            <a:avLst/>
          </a:prstGeom>
        </p:spPr>
        <p:txBody>
          <a:bodyPr anchor="t" rtlCol="false" tIns="0" lIns="0" bIns="0" rIns="0">
            <a:spAutoFit/>
          </a:bodyPr>
          <a:lstStyle/>
          <a:p>
            <a:pPr algn="l">
              <a:lnSpc>
                <a:spcPts val="3600"/>
              </a:lnSpc>
            </a:pPr>
            <a:r>
              <a:rPr lang="en-US" b="true" sz="3600" i="true">
                <a:solidFill>
                  <a:srgbClr val="FF6238"/>
                </a:solidFill>
                <a:latin typeface="Rubik Semi-Bold Italics"/>
                <a:ea typeface="Rubik Semi-Bold Italics"/>
                <a:cs typeface="Rubik Semi-Bold Italics"/>
                <a:sym typeface="Rubik Semi-Bold Italics"/>
              </a:rPr>
              <a:t>Akış Şeması</a:t>
            </a:r>
          </a:p>
        </p:txBody>
      </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6DF"/>
        </a:solidFill>
      </p:bgPr>
    </p:bg>
    <p:spTree>
      <p:nvGrpSpPr>
        <p:cNvPr id="1" name=""/>
        <p:cNvGrpSpPr/>
        <p:nvPr/>
      </p:nvGrpSpPr>
      <p:grpSpPr>
        <a:xfrm>
          <a:off x="0" y="0"/>
          <a:ext cx="0" cy="0"/>
          <a:chOff x="0" y="0"/>
          <a:chExt cx="0" cy="0"/>
        </a:xfrm>
      </p:grpSpPr>
      <p:grpSp>
        <p:nvGrpSpPr>
          <p:cNvPr name="Group 2" id="2"/>
          <p:cNvGrpSpPr/>
          <p:nvPr/>
        </p:nvGrpSpPr>
        <p:grpSpPr>
          <a:xfrm rot="0">
            <a:off x="12548296" y="3814152"/>
            <a:ext cx="14693215" cy="146932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238"/>
            </a:solidFill>
            <a:ln w="542925" cap="sq">
              <a:solidFill>
                <a:srgbClr val="D83F16"/>
              </a:solidFill>
              <a:prstDash val="solid"/>
              <a:miter/>
            </a:ln>
          </p:spPr>
        </p:sp>
        <p:sp>
          <p:nvSpPr>
            <p:cNvPr name="TextBox 4" id="4"/>
            <p:cNvSpPr txBox="true"/>
            <p:nvPr/>
          </p:nvSpPr>
          <p:spPr>
            <a:xfrm>
              <a:off x="76200" y="76200"/>
              <a:ext cx="660400" cy="660400"/>
            </a:xfrm>
            <a:prstGeom prst="rect">
              <a:avLst/>
            </a:prstGeom>
          </p:spPr>
          <p:txBody>
            <a:bodyPr anchor="ctr" rtlCol="false" tIns="50800" lIns="50800" bIns="50800" rIns="50800"/>
            <a:lstStyle/>
            <a:p>
              <a:pPr algn="ctr">
                <a:lnSpc>
                  <a:spcPts val="2158"/>
                </a:lnSpc>
              </a:pPr>
            </a:p>
          </p:txBody>
        </p:sp>
      </p:grpSp>
      <p:sp>
        <p:nvSpPr>
          <p:cNvPr name="Freeform 5" id="5"/>
          <p:cNvSpPr/>
          <p:nvPr/>
        </p:nvSpPr>
        <p:spPr>
          <a:xfrm flipH="false" flipV="false" rot="0">
            <a:off x="1028700" y="4946855"/>
            <a:ext cx="6812082" cy="4311445"/>
          </a:xfrm>
          <a:custGeom>
            <a:avLst/>
            <a:gdLst/>
            <a:ahLst/>
            <a:cxnLst/>
            <a:rect r="r" b="b" t="t" l="l"/>
            <a:pathLst>
              <a:path h="4311445" w="6812082">
                <a:moveTo>
                  <a:pt x="0" y="0"/>
                </a:moveTo>
                <a:lnTo>
                  <a:pt x="6812082" y="0"/>
                </a:lnTo>
                <a:lnTo>
                  <a:pt x="6812082" y="4311445"/>
                </a:lnTo>
                <a:lnTo>
                  <a:pt x="0" y="4311445"/>
                </a:lnTo>
                <a:lnTo>
                  <a:pt x="0" y="0"/>
                </a:lnTo>
                <a:close/>
              </a:path>
            </a:pathLst>
          </a:custGeom>
          <a:blipFill>
            <a:blip r:embed="rId2"/>
            <a:stretch>
              <a:fillRect l="0" t="0" r="0" b="0"/>
            </a:stretch>
          </a:blipFill>
        </p:spPr>
      </p:sp>
      <p:sp>
        <p:nvSpPr>
          <p:cNvPr name="TextBox 6" id="6"/>
          <p:cNvSpPr txBox="true"/>
          <p:nvPr/>
        </p:nvSpPr>
        <p:spPr>
          <a:xfrm rot="0">
            <a:off x="578527" y="170470"/>
            <a:ext cx="4289364" cy="1033539"/>
          </a:xfrm>
          <a:prstGeom prst="rect">
            <a:avLst/>
          </a:prstGeom>
        </p:spPr>
        <p:txBody>
          <a:bodyPr anchor="t" rtlCol="false" tIns="0" lIns="0" bIns="0" rIns="0">
            <a:spAutoFit/>
          </a:bodyPr>
          <a:lstStyle/>
          <a:p>
            <a:pPr algn="ctr">
              <a:lnSpc>
                <a:spcPts val="8398"/>
              </a:lnSpc>
            </a:pPr>
            <a:r>
              <a:rPr lang="en-US" sz="5999" b="true">
                <a:solidFill>
                  <a:srgbClr val="FF6238"/>
                </a:solidFill>
                <a:latin typeface="Rubik Bold"/>
                <a:ea typeface="Rubik Bold"/>
                <a:cs typeface="Rubik Bold"/>
                <a:sym typeface="Rubik Bold"/>
              </a:rPr>
              <a:t>Veri Setleri</a:t>
            </a:r>
          </a:p>
        </p:txBody>
      </p:sp>
      <p:sp>
        <p:nvSpPr>
          <p:cNvPr name="TextBox 7" id="7"/>
          <p:cNvSpPr txBox="true"/>
          <p:nvPr/>
        </p:nvSpPr>
        <p:spPr>
          <a:xfrm rot="0">
            <a:off x="265870" y="1783618"/>
            <a:ext cx="17400509" cy="1083821"/>
          </a:xfrm>
          <a:prstGeom prst="rect">
            <a:avLst/>
          </a:prstGeom>
        </p:spPr>
        <p:txBody>
          <a:bodyPr anchor="t" rtlCol="false" tIns="0" lIns="0" bIns="0" rIns="0">
            <a:spAutoFit/>
          </a:bodyPr>
          <a:lstStyle/>
          <a:p>
            <a:pPr algn="l">
              <a:lnSpc>
                <a:spcPts val="4311"/>
              </a:lnSpc>
            </a:pPr>
            <a:r>
              <a:rPr lang="en-US" sz="3079">
                <a:solidFill>
                  <a:srgbClr val="000000"/>
                </a:solidFill>
                <a:latin typeface="Rubik"/>
                <a:ea typeface="Rubik"/>
                <a:cs typeface="Rubik"/>
                <a:sym typeface="Rubik"/>
              </a:rPr>
              <a:t>10 farklı kişiden her birinden yaklaşık 150'şer tane iris fotoğrafı alındı </a:t>
            </a:r>
          </a:p>
          <a:p>
            <a:pPr algn="l">
              <a:lnSpc>
                <a:spcPts val="4311"/>
              </a:lnSpc>
            </a:pPr>
            <a:r>
              <a:rPr lang="en-US" sz="3079">
                <a:solidFill>
                  <a:srgbClr val="000000"/>
                </a:solidFill>
                <a:latin typeface="Rubik"/>
                <a:ea typeface="Rubik"/>
                <a:cs typeface="Rubik"/>
                <a:sym typeface="Rubik"/>
              </a:rPr>
              <a:t>Verilerimizi sisteme yükledikten sonra her bir klasör için %70 eğitim %30 test verisi olarak ayırdık</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DAGa9aayFCA</dc:identifier>
  <dcterms:modified xsi:type="dcterms:W3CDTF">2011-08-01T06:04:30Z</dcterms:modified>
  <cp:revision>1</cp:revision>
  <dc:title>Koyu Yeşil Açık Yeşil Beyaz Kurumsal Geometrik Şirket İç Sunum İşletme Sunumu</dc:title>
</cp:coreProperties>
</file>